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Default ContentType="image/tif" Extension="t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34" d="100"/>
          <a:sy n="34" d="100"/>
        </p:scale>
        <p:origin x="2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GR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CABEZADO DEGRADE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CABEZADO DEGRADE cop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589" y="12370519"/>
            <a:ext cx="1943101" cy="769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9200" y="12275210"/>
            <a:ext cx="7924800" cy="1069713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CABEZADO DEGRADE cop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3931" y="12526659"/>
            <a:ext cx="1516494" cy="600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n" descr="Imagen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89" y="11632189"/>
            <a:ext cx="2690560" cy="2126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2893" y="11723913"/>
            <a:ext cx="3177008" cy="2036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magen" descr="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1492" y="12561914"/>
            <a:ext cx="1711110" cy="669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agen" descr="Ima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51754" y="12461212"/>
            <a:ext cx="6452746" cy="87101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CABEZADO DEGRADE cop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024" y="12357819"/>
            <a:ext cx="1943101" cy="769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9200" y="12262510"/>
            <a:ext cx="7924800" cy="1069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n" descr="Imagen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89" y="11632189"/>
            <a:ext cx="2690560" cy="2126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agen" descr="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2893" y="11723913"/>
            <a:ext cx="3177008" cy="2036842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" descr="Imag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958674"/>
            <a:ext cx="24384000" cy="177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" descr="Imag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2023" y="12371023"/>
            <a:ext cx="1939748" cy="768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" descr="Image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91809" y="12275574"/>
            <a:ext cx="7919581" cy="1068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" descr="Image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5143" y="12378266"/>
            <a:ext cx="2206842" cy="8636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o del título"/>
          <p:cNvSpPr txBox="1">
            <a:spLocks noGrp="1"/>
          </p:cNvSpPr>
          <p:nvPr>
            <p:ph type="title"/>
          </p:nvPr>
        </p:nvSpPr>
        <p:spPr>
          <a:xfrm>
            <a:off x="1676399" y="460375"/>
            <a:ext cx="21031202" cy="3190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7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76399" y="3651250"/>
            <a:ext cx="21031202" cy="1006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7221200" y="12835871"/>
            <a:ext cx="5486400" cy="483908"/>
          </a:xfrm>
          <a:prstGeom prst="rect">
            <a:avLst/>
          </a:prstGeom>
          <a:ln w="12700">
            <a:miter lim="400000"/>
          </a:ln>
        </p:spPr>
        <p:txBody>
          <a:bodyPr lIns="91438" tIns="91438" rIns="91438" bIns="91438" anchor="ctr">
            <a:spAutoFit/>
          </a:bodyPr>
          <a:lstStyle>
            <a:lvl1pPr algn="r"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40871" marR="0" indent="-440871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971550" marR="0" indent="-5143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531619" marR="0" indent="-6172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057400" marR="0" indent="-685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514600" marR="0" indent="-685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971800" marR="0" indent="-685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29000" marR="0" indent="-685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886200" marR="0" indent="-685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343400" marR="0" indent="-685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8" Target="../media/image9.png" Type="http://schemas.openxmlformats.org/officeDocument/2006/relationships/image"/><Relationship Id="rId3" Target="../media/image11.png" Type="http://schemas.openxmlformats.org/officeDocument/2006/relationships/image"/><Relationship Id="rId7" Target="../media/image8.png" Type="http://schemas.openxmlformats.org/officeDocument/2006/relationships/image"/><Relationship Id="rId2" Target="../media/image10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6.png" Type="http://schemas.openxmlformats.org/officeDocument/2006/relationships/image"/><Relationship Id="rId5" Target="../media/image5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036"/>
            <a:ext cx="18051400" cy="914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78" y="9135630"/>
            <a:ext cx="13486766" cy="2333995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Firma de convenio entre…"/>
          <p:cNvSpPr txBox="1"/>
          <p:nvPr/>
        </p:nvSpPr>
        <p:spPr>
          <a:xfrm>
            <a:off x="2219249" y="3422707"/>
            <a:ext cx="14533497" cy="4812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>
              <a:lnSpc>
                <a:spcPts val="9000"/>
              </a:lnSpc>
              <a:defRPr sz="90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Firma</a:t>
            </a:r>
            <a:r>
              <a:rPr dirty="0"/>
              <a:t> de </a:t>
            </a:r>
            <a:r>
              <a:rPr dirty="0" err="1"/>
              <a:t>convenio</a:t>
            </a:r>
            <a:r>
              <a:rPr dirty="0"/>
              <a:t> entre </a:t>
            </a:r>
          </a:p>
          <a:p>
            <a:pPr>
              <a:lnSpc>
                <a:spcPts val="9000"/>
              </a:lnSpc>
              <a:defRPr sz="90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el </a:t>
            </a:r>
            <a:r>
              <a:rPr dirty="0" err="1"/>
              <a:t>Gobierno</a:t>
            </a:r>
            <a:r>
              <a:rPr dirty="0"/>
              <a:t> de Córdoba </a:t>
            </a:r>
          </a:p>
          <a:p>
            <a:pPr>
              <a:lnSpc>
                <a:spcPts val="9000"/>
              </a:lnSpc>
              <a:defRPr sz="90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y la </a:t>
            </a:r>
            <a:r>
              <a:rPr dirty="0" err="1"/>
              <a:t>Organización</a:t>
            </a:r>
            <a:r>
              <a:rPr dirty="0"/>
              <a:t> </a:t>
            </a:r>
            <a:r>
              <a:rPr dirty="0" err="1"/>
              <a:t>Panamericana</a:t>
            </a:r>
            <a:r>
              <a:rPr dirty="0"/>
              <a:t> de la </a:t>
            </a:r>
            <a:r>
              <a:rPr dirty="0" err="1"/>
              <a:t>Salud</a:t>
            </a:r>
            <a:endParaRPr dirty="0"/>
          </a:p>
        </p:txBody>
      </p:sp>
      <p:sp>
        <p:nvSpPr>
          <p:cNvPr id="66" name="27 de marzo 2023"/>
          <p:cNvSpPr txBox="1"/>
          <p:nvPr/>
        </p:nvSpPr>
        <p:spPr>
          <a:xfrm>
            <a:off x="2282405" y="9421397"/>
            <a:ext cx="8173359" cy="1116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>
              <a:lnSpc>
                <a:spcPts val="7000"/>
              </a:lnSpc>
              <a:defRPr sz="7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27 de marzo 2023</a:t>
            </a:r>
          </a:p>
        </p:txBody>
      </p:sp>
      <p:pic>
        <p:nvPicPr>
          <p:cNvPr id="67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182" y="12295480"/>
            <a:ext cx="2804382" cy="1069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agen" descr="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0449" y="12370519"/>
            <a:ext cx="1943101" cy="769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n" descr="Ima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89200" y="12275210"/>
            <a:ext cx="7924800" cy="1069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n" descr="Imag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69460" y="316354"/>
            <a:ext cx="5867504" cy="3761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Imagen" descr="Imag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2273" y="12352646"/>
            <a:ext cx="2337780" cy="914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608" y="4257483"/>
            <a:ext cx="21334064" cy="7696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97" y="4144199"/>
            <a:ext cx="11938001" cy="784657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Línea"/>
          <p:cNvSpPr/>
          <p:nvPr/>
        </p:nvSpPr>
        <p:spPr>
          <a:xfrm flipV="1">
            <a:off x="32722193" y="8294194"/>
            <a:ext cx="1" cy="2119806"/>
          </a:xfrm>
          <a:prstGeom prst="line">
            <a:avLst/>
          </a:prstGeom>
          <a:ln w="508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32" name="Programa de prevención del cáncer de mama"/>
          <p:cNvSpPr txBox="1"/>
          <p:nvPr/>
        </p:nvSpPr>
        <p:spPr>
          <a:xfrm>
            <a:off x="13217318" y="5728794"/>
            <a:ext cx="9145914" cy="148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457200">
              <a:lnSpc>
                <a:spcPts val="5000"/>
              </a:lnSpc>
              <a:defRPr sz="5000" b="1">
                <a:solidFill>
                  <a:srgbClr val="7030A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Programa de prevención del cáncer de mama</a:t>
            </a:r>
          </a:p>
        </p:txBody>
      </p:sp>
      <p:sp>
        <p:nvSpPr>
          <p:cNvPr id="233" name="8115 mamografías realizadas en el último año…"/>
          <p:cNvSpPr txBox="1"/>
          <p:nvPr/>
        </p:nvSpPr>
        <p:spPr>
          <a:xfrm>
            <a:off x="13343774" y="7403689"/>
            <a:ext cx="9145914" cy="2883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3500"/>
              </a:lnSpc>
              <a:defRPr sz="3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8115 </a:t>
            </a:r>
            <a:r>
              <a:rPr dirty="0" err="1"/>
              <a:t>mamografías</a:t>
            </a:r>
            <a:r>
              <a:rPr dirty="0"/>
              <a:t> </a:t>
            </a:r>
            <a:r>
              <a:rPr dirty="0" err="1"/>
              <a:t>realizadas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el </a:t>
            </a:r>
            <a:r>
              <a:rPr dirty="0" err="1"/>
              <a:t>último</a:t>
            </a:r>
            <a:r>
              <a:rPr dirty="0"/>
              <a:t> </a:t>
            </a:r>
            <a:r>
              <a:rPr dirty="0" err="1"/>
              <a:t>año</a:t>
            </a:r>
            <a:endParaRPr b="0" dirty="0"/>
          </a:p>
          <a:p>
            <a:pPr defTabSz="457200">
              <a:lnSpc>
                <a:spcPts val="3500"/>
              </a:lnSpc>
              <a:defRPr sz="35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 b="0" dirty="0"/>
          </a:p>
          <a:p>
            <a:pPr defTabSz="457200">
              <a:lnSpc>
                <a:spcPts val="3500"/>
              </a:lnSpc>
              <a:defRPr sz="35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 dirty="0"/>
              <a:t>4 </a:t>
            </a:r>
            <a:r>
              <a:rPr b="1" dirty="0" err="1"/>
              <a:t>mamógrafos</a:t>
            </a:r>
            <a:r>
              <a:rPr b="1" dirty="0"/>
              <a:t> </a:t>
            </a:r>
            <a:r>
              <a:rPr b="1" dirty="0" err="1"/>
              <a:t>móviles</a:t>
            </a:r>
            <a:r>
              <a:rPr b="1" dirty="0"/>
              <a:t> </a:t>
            </a:r>
            <a:r>
              <a:rPr dirty="0"/>
              <a:t>que </a:t>
            </a:r>
            <a:r>
              <a:rPr dirty="0" err="1"/>
              <a:t>visitaron</a:t>
            </a:r>
            <a:r>
              <a:rPr dirty="0"/>
              <a:t> 44 </a:t>
            </a:r>
            <a:r>
              <a:rPr dirty="0" err="1"/>
              <a:t>localidades</a:t>
            </a:r>
            <a:endParaRPr dirty="0"/>
          </a:p>
          <a:p>
            <a:pPr defTabSz="457200">
              <a:lnSpc>
                <a:spcPts val="3500"/>
              </a:lnSpc>
              <a:defRPr sz="3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 b="0" dirty="0"/>
          </a:p>
          <a:p>
            <a:pPr defTabSz="457200">
              <a:lnSpc>
                <a:spcPts val="3500"/>
              </a:lnSpc>
              <a:defRPr sz="3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19 </a:t>
            </a:r>
            <a:r>
              <a:rPr dirty="0" err="1"/>
              <a:t>mamógrafos</a:t>
            </a:r>
            <a:r>
              <a:rPr dirty="0"/>
              <a:t> </a:t>
            </a:r>
            <a:r>
              <a:rPr dirty="0" err="1"/>
              <a:t>fijos</a:t>
            </a:r>
            <a:r>
              <a:rPr dirty="0"/>
              <a:t> </a:t>
            </a:r>
            <a:r>
              <a:rPr b="0" dirty="0" err="1"/>
              <a:t>en</a:t>
            </a:r>
            <a:r>
              <a:rPr b="0" dirty="0"/>
              <a:t> </a:t>
            </a:r>
            <a:r>
              <a:rPr b="0" dirty="0" err="1"/>
              <a:t>hospitales</a:t>
            </a:r>
            <a:endParaRPr b="0" dirty="0"/>
          </a:p>
        </p:txBody>
      </p:sp>
      <p:sp>
        <p:nvSpPr>
          <p:cNvPr id="234" name="Círculo"/>
          <p:cNvSpPr/>
          <p:nvPr/>
        </p:nvSpPr>
        <p:spPr>
          <a:xfrm>
            <a:off x="12988188" y="7543754"/>
            <a:ext cx="200803" cy="200802"/>
          </a:xfrm>
          <a:prstGeom prst="ellipse">
            <a:avLst/>
          </a:prstGeom>
          <a:solidFill>
            <a:srgbClr val="7835AB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>
              <a:defRPr>
                <a:solidFill>
                  <a:srgbClr val="7835AB"/>
                </a:solidFill>
              </a:defRPr>
            </a:pPr>
            <a:endParaRPr/>
          </a:p>
        </p:txBody>
      </p:sp>
      <p:sp>
        <p:nvSpPr>
          <p:cNvPr id="235" name="Círculo"/>
          <p:cNvSpPr/>
          <p:nvPr/>
        </p:nvSpPr>
        <p:spPr>
          <a:xfrm>
            <a:off x="12988188" y="8436530"/>
            <a:ext cx="200803" cy="200802"/>
          </a:xfrm>
          <a:prstGeom prst="ellipse">
            <a:avLst/>
          </a:prstGeom>
          <a:solidFill>
            <a:srgbClr val="7835AB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>
              <a:defRPr>
                <a:solidFill>
                  <a:srgbClr val="7835AB"/>
                </a:solidFill>
              </a:defRPr>
            </a:pPr>
            <a:endParaRPr/>
          </a:p>
        </p:txBody>
      </p:sp>
      <p:sp>
        <p:nvSpPr>
          <p:cNvPr id="236" name="Programas e iniciativas que se insertan en estas líneas"/>
          <p:cNvSpPr txBox="1"/>
          <p:nvPr/>
        </p:nvSpPr>
        <p:spPr>
          <a:xfrm>
            <a:off x="2290017" y="1626341"/>
            <a:ext cx="20419942" cy="1116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7000"/>
              </a:lnSpc>
              <a:defRPr sz="70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Programas e iniciativas que se insertan en estas líneas</a:t>
            </a:r>
            <a:r>
              <a:rPr b="0"/>
              <a:t> </a:t>
            </a:r>
          </a:p>
        </p:txBody>
      </p:sp>
      <p:sp>
        <p:nvSpPr>
          <p:cNvPr id="237" name="Círculo"/>
          <p:cNvSpPr/>
          <p:nvPr/>
        </p:nvSpPr>
        <p:spPr>
          <a:xfrm>
            <a:off x="12988188" y="9751214"/>
            <a:ext cx="200803" cy="200802"/>
          </a:xfrm>
          <a:prstGeom prst="ellipse">
            <a:avLst/>
          </a:prstGeom>
          <a:solidFill>
            <a:srgbClr val="7835AB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>
              <a:defRPr>
                <a:solidFill>
                  <a:srgbClr val="7835AB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Línea"/>
          <p:cNvSpPr/>
          <p:nvPr/>
        </p:nvSpPr>
        <p:spPr>
          <a:xfrm flipV="1">
            <a:off x="32722193" y="8294194"/>
            <a:ext cx="1" cy="2119806"/>
          </a:xfrm>
          <a:prstGeom prst="line">
            <a:avLst/>
          </a:prstGeom>
          <a:ln w="508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41" name="Programas e iniciativas…"/>
          <p:cNvSpPr txBox="1"/>
          <p:nvPr/>
        </p:nvSpPr>
        <p:spPr>
          <a:xfrm>
            <a:off x="2321198" y="1626341"/>
            <a:ext cx="9145914" cy="1614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5500"/>
              </a:lnSpc>
              <a:defRPr sz="5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Programas e iniciativas </a:t>
            </a:r>
          </a:p>
          <a:p>
            <a:pPr defTabSz="457200">
              <a:lnSpc>
                <a:spcPts val="5500"/>
              </a:lnSpc>
              <a:defRPr sz="5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que se insertan en estas líneas</a:t>
            </a:r>
            <a:r>
              <a:rPr b="0"/>
              <a:t> </a:t>
            </a:r>
          </a:p>
        </p:txBody>
      </p:sp>
      <p:sp>
        <p:nvSpPr>
          <p:cNvPr id="242" name="Programa de VIH/ITS"/>
          <p:cNvSpPr txBox="1"/>
          <p:nvPr/>
        </p:nvSpPr>
        <p:spPr>
          <a:xfrm>
            <a:off x="2321198" y="4162898"/>
            <a:ext cx="9145914" cy="849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457200">
              <a:lnSpc>
                <a:spcPts val="5000"/>
              </a:lnSpc>
              <a:defRPr sz="5000" b="1">
                <a:solidFill>
                  <a:srgbClr val="E256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 err="1"/>
              <a:t>Programa</a:t>
            </a:r>
            <a:r>
              <a:rPr dirty="0"/>
              <a:t> de VIH/ITS </a:t>
            </a:r>
          </a:p>
        </p:txBody>
      </p:sp>
      <p:sp>
        <p:nvSpPr>
          <p:cNvPr id="243" name="Sala de Transmisión Materno Infantil de VIH, sífilis y Chagas congénito"/>
          <p:cNvSpPr txBox="1"/>
          <p:nvPr/>
        </p:nvSpPr>
        <p:spPr>
          <a:xfrm>
            <a:off x="2321198" y="5860960"/>
            <a:ext cx="9145914" cy="2119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457200">
              <a:lnSpc>
                <a:spcPts val="5000"/>
              </a:lnSpc>
              <a:defRPr sz="5000" b="1">
                <a:solidFill>
                  <a:srgbClr val="7A2AAA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Sala de Transmisión Materno Infantil de VIH, sífilis y Chagas congénito</a:t>
            </a:r>
          </a:p>
        </p:txBody>
      </p:sp>
      <p:sp>
        <p:nvSpPr>
          <p:cNvPr id="293" name="Línea"/>
          <p:cNvSpPr/>
          <p:nvPr/>
        </p:nvSpPr>
        <p:spPr>
          <a:xfrm flipH="1" flipV="1">
            <a:off x="2433519" y="5264975"/>
            <a:ext cx="9145913" cy="1"/>
          </a:xfrm>
          <a:prstGeom prst="line">
            <a:avLst/>
          </a:prstGeom>
          <a:ln w="63500">
            <a:solidFill>
              <a:schemeClr val="accent3">
                <a:lumOff val="17647"/>
              </a:schemeClr>
            </a:solidFill>
            <a:miter lim="400000"/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57" name="Imagen" descr="Imagen">
            <a:extLst>
              <a:ext uri="{FF2B5EF4-FFF2-40B4-BE49-F238E27FC236}">
                <a16:creationId xmlns:a16="http://schemas.microsoft.com/office/drawing/2014/main" id="{F623099F-FB63-F543-A1FD-07AB0AE3E5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593"/>
          </a:blip>
          <a:stretch>
            <a:fillRect/>
          </a:stretch>
        </p:blipFill>
        <p:spPr>
          <a:xfrm rot="10800000">
            <a:off x="12516837" y="1881446"/>
            <a:ext cx="11938001" cy="11839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n" descr="Imagen">
            <a:extLst>
              <a:ext uri="{FF2B5EF4-FFF2-40B4-BE49-F238E27FC236}">
                <a16:creationId xmlns:a16="http://schemas.microsoft.com/office/drawing/2014/main" id="{C37801EB-E26F-4041-9993-6C52C2443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1809" y="12275574"/>
            <a:ext cx="7919581" cy="1068984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ABORDAJE TERRITORIAL DE LAS ITS…">
            <a:extLst>
              <a:ext uri="{FF2B5EF4-FFF2-40B4-BE49-F238E27FC236}">
                <a16:creationId xmlns:a16="http://schemas.microsoft.com/office/drawing/2014/main" id="{E061F27C-2E5A-9C49-882D-B2F78F928626}"/>
              </a:ext>
            </a:extLst>
          </p:cNvPr>
          <p:cNvSpPr txBox="1"/>
          <p:nvPr/>
        </p:nvSpPr>
        <p:spPr>
          <a:xfrm>
            <a:off x="14626542" y="2342514"/>
            <a:ext cx="7718592" cy="1224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 algn="ctr">
              <a:lnSpc>
                <a:spcPts val="4000"/>
              </a:lnSpc>
              <a:defRPr sz="4000" b="1">
                <a:solidFill>
                  <a:srgbClr val="69519E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ABORDAJE TERRITORIAL DE LAS ITS</a:t>
            </a:r>
          </a:p>
          <a:p>
            <a:pPr algn="ctr">
              <a:lnSpc>
                <a:spcPts val="4000"/>
              </a:lnSpc>
              <a:defRPr sz="4000" b="1">
                <a:solidFill>
                  <a:srgbClr val="69519E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EN LA CIUDAD DE CÓRDOBA</a:t>
            </a:r>
          </a:p>
        </p:txBody>
      </p:sp>
      <p:sp>
        <p:nvSpPr>
          <p:cNvPr id="60" name="Una mirada en números de las actividades de testeo extramuros…">
            <a:extLst>
              <a:ext uri="{FF2B5EF4-FFF2-40B4-BE49-F238E27FC236}">
                <a16:creationId xmlns:a16="http://schemas.microsoft.com/office/drawing/2014/main" id="{F98F2373-ACCA-B545-A2FF-4B0B3EA66DDB}"/>
              </a:ext>
            </a:extLst>
          </p:cNvPr>
          <p:cNvSpPr txBox="1"/>
          <p:nvPr/>
        </p:nvSpPr>
        <p:spPr>
          <a:xfrm>
            <a:off x="14218380" y="3383525"/>
            <a:ext cx="8534915" cy="833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Una mirada en números de las actividades de testeo extramuros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De VIH, Sífilis y Hepatitis Virales realizadas en 2022</a:t>
            </a:r>
          </a:p>
        </p:txBody>
      </p:sp>
      <p:sp>
        <p:nvSpPr>
          <p:cNvPr id="61" name="Tabla 2. Estadística comparativa de resultados para VIH y sífilis…">
            <a:extLst>
              <a:ext uri="{FF2B5EF4-FFF2-40B4-BE49-F238E27FC236}">
                <a16:creationId xmlns:a16="http://schemas.microsoft.com/office/drawing/2014/main" id="{7D702E85-C361-3344-AD4C-2259F33ABF49}"/>
              </a:ext>
            </a:extLst>
          </p:cNvPr>
          <p:cNvSpPr txBox="1"/>
          <p:nvPr/>
        </p:nvSpPr>
        <p:spPr>
          <a:xfrm>
            <a:off x="13538949" y="4309358"/>
            <a:ext cx="9893777" cy="96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 algn="ctr">
              <a:lnSpc>
                <a:spcPts val="3000"/>
              </a:lnSpc>
              <a:defRPr sz="3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Tabla</a:t>
            </a:r>
            <a:r>
              <a:t> </a:t>
            </a:r>
            <a:r>
              <a:rPr b="1"/>
              <a:t>2</a:t>
            </a:r>
            <a:r>
              <a:t>. Estadística comparativa de resultados para VIH y sífilis</a:t>
            </a:r>
          </a:p>
          <a:p>
            <a:pPr algn="ctr">
              <a:lnSpc>
                <a:spcPts val="3000"/>
              </a:lnSpc>
              <a:defRPr sz="3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extramuros años 2019,2021 y 2022.</a:t>
            </a:r>
          </a:p>
        </p:txBody>
      </p:sp>
      <p:sp>
        <p:nvSpPr>
          <p:cNvPr id="62" name="REALIZADOS">
            <a:extLst>
              <a:ext uri="{FF2B5EF4-FFF2-40B4-BE49-F238E27FC236}">
                <a16:creationId xmlns:a16="http://schemas.microsoft.com/office/drawing/2014/main" id="{5C348B1A-2139-074A-8357-4778356B931B}"/>
              </a:ext>
            </a:extLst>
          </p:cNvPr>
          <p:cNvSpPr txBox="1"/>
          <p:nvPr/>
        </p:nvSpPr>
        <p:spPr>
          <a:xfrm>
            <a:off x="14633215" y="5329429"/>
            <a:ext cx="1843540" cy="56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>
            <a:lvl1pPr algn="ctr">
              <a:lnSpc>
                <a:spcPts val="3000"/>
              </a:lnSpc>
              <a:defRPr sz="2500" b="1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 b="0"/>
            </a:pPr>
            <a:r>
              <a:rPr b="1"/>
              <a:t>REALIZADOS</a:t>
            </a:r>
          </a:p>
        </p:txBody>
      </p:sp>
      <p:sp>
        <p:nvSpPr>
          <p:cNvPr id="63" name="2019…">
            <a:extLst>
              <a:ext uri="{FF2B5EF4-FFF2-40B4-BE49-F238E27FC236}">
                <a16:creationId xmlns:a16="http://schemas.microsoft.com/office/drawing/2014/main" id="{89968D83-005F-5E4A-8C5D-4577ED27B4A8}"/>
              </a:ext>
            </a:extLst>
          </p:cNvPr>
          <p:cNvSpPr txBox="1"/>
          <p:nvPr/>
        </p:nvSpPr>
        <p:spPr>
          <a:xfrm>
            <a:off x="13426615" y="5923769"/>
            <a:ext cx="966927" cy="1344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>
              <a:lnSpc>
                <a:spcPts val="3000"/>
              </a:lnSpc>
              <a:defRPr sz="3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 dirty="0"/>
              <a:t>2019</a:t>
            </a:r>
          </a:p>
          <a:p>
            <a:pPr>
              <a:lnSpc>
                <a:spcPts val="3000"/>
              </a:lnSpc>
              <a:defRPr sz="3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 dirty="0"/>
              <a:t>2021</a:t>
            </a:r>
          </a:p>
          <a:p>
            <a:pPr>
              <a:lnSpc>
                <a:spcPts val="3000"/>
              </a:lnSpc>
              <a:defRPr sz="3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 dirty="0"/>
              <a:t>2022</a:t>
            </a:r>
          </a:p>
        </p:txBody>
      </p:sp>
      <p:sp>
        <p:nvSpPr>
          <p:cNvPr id="64" name="8454…">
            <a:extLst>
              <a:ext uri="{FF2B5EF4-FFF2-40B4-BE49-F238E27FC236}">
                <a16:creationId xmlns:a16="http://schemas.microsoft.com/office/drawing/2014/main" id="{6184B8F3-D169-354F-8C9E-65C69DED47C3}"/>
              </a:ext>
            </a:extLst>
          </p:cNvPr>
          <p:cNvSpPr txBox="1"/>
          <p:nvPr/>
        </p:nvSpPr>
        <p:spPr>
          <a:xfrm>
            <a:off x="15071522" y="5923769"/>
            <a:ext cx="966927" cy="1344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 algn="ctr">
              <a:lnSpc>
                <a:spcPts val="3000"/>
              </a:lnSpc>
              <a:defRPr sz="3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8454</a:t>
            </a:r>
          </a:p>
          <a:p>
            <a:pPr algn="ctr">
              <a:lnSpc>
                <a:spcPts val="3000"/>
              </a:lnSpc>
              <a:defRPr sz="3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5948</a:t>
            </a:r>
          </a:p>
          <a:p>
            <a:pPr algn="ctr">
              <a:lnSpc>
                <a:spcPts val="3000"/>
              </a:lnSpc>
              <a:defRPr sz="3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5848</a:t>
            </a:r>
          </a:p>
        </p:txBody>
      </p:sp>
      <p:sp>
        <p:nvSpPr>
          <p:cNvPr id="65" name="372…">
            <a:extLst>
              <a:ext uri="{FF2B5EF4-FFF2-40B4-BE49-F238E27FC236}">
                <a16:creationId xmlns:a16="http://schemas.microsoft.com/office/drawing/2014/main" id="{CD5E1834-5FD1-504D-8900-4807EA35A431}"/>
              </a:ext>
            </a:extLst>
          </p:cNvPr>
          <p:cNvSpPr txBox="1"/>
          <p:nvPr/>
        </p:nvSpPr>
        <p:spPr>
          <a:xfrm>
            <a:off x="16674057" y="5923769"/>
            <a:ext cx="771361" cy="1344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 algn="ctr">
              <a:lnSpc>
                <a:spcPts val="3000"/>
              </a:lnSpc>
              <a:defRPr sz="3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372</a:t>
            </a:r>
          </a:p>
          <a:p>
            <a:pPr algn="ctr">
              <a:lnSpc>
                <a:spcPts val="3000"/>
              </a:lnSpc>
              <a:defRPr sz="3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470</a:t>
            </a:r>
          </a:p>
          <a:p>
            <a:pPr algn="ctr">
              <a:lnSpc>
                <a:spcPts val="3000"/>
              </a:lnSpc>
              <a:defRPr sz="3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409</a:t>
            </a:r>
          </a:p>
        </p:txBody>
      </p:sp>
      <p:sp>
        <p:nvSpPr>
          <p:cNvPr id="66" name="TP-SIFILIS">
            <a:extLst>
              <a:ext uri="{FF2B5EF4-FFF2-40B4-BE49-F238E27FC236}">
                <a16:creationId xmlns:a16="http://schemas.microsoft.com/office/drawing/2014/main" id="{4228CFF7-72F3-684A-9566-56989761E54A}"/>
              </a:ext>
            </a:extLst>
          </p:cNvPr>
          <p:cNvSpPr txBox="1"/>
          <p:nvPr/>
        </p:nvSpPr>
        <p:spPr>
          <a:xfrm>
            <a:off x="16433267" y="5329429"/>
            <a:ext cx="1446046" cy="56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>
            <a:lvl1pPr algn="ctr">
              <a:lnSpc>
                <a:spcPts val="3000"/>
              </a:lnSpc>
              <a:defRPr sz="2500" b="1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 b="0"/>
            </a:pPr>
            <a:r>
              <a:rPr b="1"/>
              <a:t>TP-SIFILIS</a:t>
            </a:r>
          </a:p>
        </p:txBody>
      </p:sp>
      <p:sp>
        <p:nvSpPr>
          <p:cNvPr id="67" name="4,4…">
            <a:extLst>
              <a:ext uri="{FF2B5EF4-FFF2-40B4-BE49-F238E27FC236}">
                <a16:creationId xmlns:a16="http://schemas.microsoft.com/office/drawing/2014/main" id="{9F3D1E50-8824-6443-8276-0A6C009FA755}"/>
              </a:ext>
            </a:extLst>
          </p:cNvPr>
          <p:cNvSpPr txBox="1"/>
          <p:nvPr/>
        </p:nvSpPr>
        <p:spPr>
          <a:xfrm>
            <a:off x="18148247" y="5923769"/>
            <a:ext cx="675181" cy="1344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 algn="ctr">
              <a:lnSpc>
                <a:spcPts val="3000"/>
              </a:lnSpc>
              <a:defRPr sz="3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4,4</a:t>
            </a:r>
          </a:p>
          <a:p>
            <a:pPr algn="ctr">
              <a:lnSpc>
                <a:spcPts val="3000"/>
              </a:lnSpc>
              <a:defRPr sz="3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7,9</a:t>
            </a:r>
          </a:p>
          <a:p>
            <a:pPr algn="ctr">
              <a:lnSpc>
                <a:spcPts val="3000"/>
              </a:lnSpc>
              <a:defRPr sz="3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7,0</a:t>
            </a:r>
          </a:p>
        </p:txBody>
      </p:sp>
      <p:sp>
        <p:nvSpPr>
          <p:cNvPr id="68" name="%">
            <a:extLst>
              <a:ext uri="{FF2B5EF4-FFF2-40B4-BE49-F238E27FC236}">
                <a16:creationId xmlns:a16="http://schemas.microsoft.com/office/drawing/2014/main" id="{698E23AA-8F04-B848-BECE-037BBD59CC08}"/>
              </a:ext>
            </a:extLst>
          </p:cNvPr>
          <p:cNvSpPr txBox="1"/>
          <p:nvPr/>
        </p:nvSpPr>
        <p:spPr>
          <a:xfrm>
            <a:off x="18272319" y="5329429"/>
            <a:ext cx="427038" cy="56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>
            <a:lvl1pPr algn="ctr">
              <a:lnSpc>
                <a:spcPts val="3000"/>
              </a:lnSpc>
              <a:defRPr sz="2500" b="1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 b="0"/>
            </a:pPr>
            <a:r>
              <a:rPr b="1"/>
              <a:t>%</a:t>
            </a:r>
          </a:p>
        </p:txBody>
      </p:sp>
      <p:sp>
        <p:nvSpPr>
          <p:cNvPr id="69" name="68…">
            <a:extLst>
              <a:ext uri="{FF2B5EF4-FFF2-40B4-BE49-F238E27FC236}">
                <a16:creationId xmlns:a16="http://schemas.microsoft.com/office/drawing/2014/main" id="{283EF259-4A00-B842-ABBD-32DA59D394EF}"/>
              </a:ext>
            </a:extLst>
          </p:cNvPr>
          <p:cNvSpPr txBox="1"/>
          <p:nvPr/>
        </p:nvSpPr>
        <p:spPr>
          <a:xfrm>
            <a:off x="19576601" y="5923769"/>
            <a:ext cx="575795" cy="1344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 algn="ctr">
              <a:lnSpc>
                <a:spcPts val="3000"/>
              </a:lnSpc>
              <a:defRPr sz="3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68</a:t>
            </a:r>
          </a:p>
          <a:p>
            <a:pPr algn="ctr">
              <a:lnSpc>
                <a:spcPts val="3000"/>
              </a:lnSpc>
              <a:defRPr sz="3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68</a:t>
            </a:r>
          </a:p>
          <a:p>
            <a:pPr algn="ctr">
              <a:lnSpc>
                <a:spcPts val="3000"/>
              </a:lnSpc>
              <a:defRPr sz="3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63</a:t>
            </a:r>
          </a:p>
        </p:txBody>
      </p:sp>
      <p:sp>
        <p:nvSpPr>
          <p:cNvPr id="70" name="VIH (+)">
            <a:extLst>
              <a:ext uri="{FF2B5EF4-FFF2-40B4-BE49-F238E27FC236}">
                <a16:creationId xmlns:a16="http://schemas.microsoft.com/office/drawing/2014/main" id="{1E45AF8E-D18B-474A-BB09-DBB964D3ACC0}"/>
              </a:ext>
            </a:extLst>
          </p:cNvPr>
          <p:cNvSpPr txBox="1"/>
          <p:nvPr/>
        </p:nvSpPr>
        <p:spPr>
          <a:xfrm>
            <a:off x="19316504" y="5329429"/>
            <a:ext cx="1095990" cy="56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>
            <a:lvl1pPr algn="ctr">
              <a:lnSpc>
                <a:spcPts val="3000"/>
              </a:lnSpc>
              <a:defRPr sz="2500" b="1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 b="0"/>
            </a:pPr>
            <a:r>
              <a:rPr b="1"/>
              <a:t>VIH (+)</a:t>
            </a:r>
          </a:p>
        </p:txBody>
      </p:sp>
      <p:sp>
        <p:nvSpPr>
          <p:cNvPr id="71" name="0,8…">
            <a:extLst>
              <a:ext uri="{FF2B5EF4-FFF2-40B4-BE49-F238E27FC236}">
                <a16:creationId xmlns:a16="http://schemas.microsoft.com/office/drawing/2014/main" id="{60648644-BE74-F64A-8867-4E90D5589C45}"/>
              </a:ext>
            </a:extLst>
          </p:cNvPr>
          <p:cNvSpPr txBox="1"/>
          <p:nvPr/>
        </p:nvSpPr>
        <p:spPr>
          <a:xfrm>
            <a:off x="20905570" y="5923769"/>
            <a:ext cx="675181" cy="1344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 algn="ctr">
              <a:lnSpc>
                <a:spcPts val="3000"/>
              </a:lnSpc>
              <a:defRPr sz="3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0,8</a:t>
            </a:r>
          </a:p>
          <a:p>
            <a:pPr algn="ctr">
              <a:lnSpc>
                <a:spcPts val="3000"/>
              </a:lnSpc>
              <a:defRPr sz="3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1,1</a:t>
            </a:r>
          </a:p>
          <a:p>
            <a:pPr algn="ctr">
              <a:lnSpc>
                <a:spcPts val="3000"/>
              </a:lnSpc>
              <a:defRPr sz="3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1,1</a:t>
            </a:r>
          </a:p>
        </p:txBody>
      </p:sp>
      <p:sp>
        <p:nvSpPr>
          <p:cNvPr id="72" name="%">
            <a:extLst>
              <a:ext uri="{FF2B5EF4-FFF2-40B4-BE49-F238E27FC236}">
                <a16:creationId xmlns:a16="http://schemas.microsoft.com/office/drawing/2014/main" id="{C50D3EF0-3D7A-C740-B4E5-CDFEDE3966AD}"/>
              </a:ext>
            </a:extLst>
          </p:cNvPr>
          <p:cNvSpPr txBox="1"/>
          <p:nvPr/>
        </p:nvSpPr>
        <p:spPr>
          <a:xfrm>
            <a:off x="21029641" y="5329429"/>
            <a:ext cx="427038" cy="56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>
            <a:lvl1pPr algn="ctr">
              <a:lnSpc>
                <a:spcPts val="3000"/>
              </a:lnSpc>
              <a:defRPr sz="2500" b="1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 b="0"/>
            </a:pPr>
            <a:r>
              <a:rPr b="1"/>
              <a:t>%</a:t>
            </a:r>
          </a:p>
        </p:txBody>
      </p:sp>
      <p:sp>
        <p:nvSpPr>
          <p:cNvPr id="73" name="p&lt;0,00001…">
            <a:extLst>
              <a:ext uri="{FF2B5EF4-FFF2-40B4-BE49-F238E27FC236}">
                <a16:creationId xmlns:a16="http://schemas.microsoft.com/office/drawing/2014/main" id="{E143AB8D-7F3F-4647-8215-F392045D40C8}"/>
              </a:ext>
            </a:extLst>
          </p:cNvPr>
          <p:cNvSpPr txBox="1"/>
          <p:nvPr/>
        </p:nvSpPr>
        <p:spPr>
          <a:xfrm>
            <a:off x="21887777" y="5923769"/>
            <a:ext cx="1856593" cy="1344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 algn="ctr">
              <a:lnSpc>
                <a:spcPts val="3000"/>
              </a:lnSpc>
              <a:defRPr sz="3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b="1"/>
          </a:p>
          <a:p>
            <a:pPr algn="ctr">
              <a:lnSpc>
                <a:spcPts val="3000"/>
              </a:lnSpc>
              <a:defRPr sz="3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p&lt;0,00001</a:t>
            </a:r>
          </a:p>
          <a:p>
            <a:pPr algn="ctr">
              <a:lnSpc>
                <a:spcPts val="3000"/>
              </a:lnSpc>
              <a:defRPr sz="3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p&gt;0,05</a:t>
            </a:r>
          </a:p>
        </p:txBody>
      </p:sp>
      <p:sp>
        <p:nvSpPr>
          <p:cNvPr id="74" name="Chi² sífilis">
            <a:extLst>
              <a:ext uri="{FF2B5EF4-FFF2-40B4-BE49-F238E27FC236}">
                <a16:creationId xmlns:a16="http://schemas.microsoft.com/office/drawing/2014/main" id="{22F0BFA8-7E2D-B04E-A828-E067DE281944}"/>
              </a:ext>
            </a:extLst>
          </p:cNvPr>
          <p:cNvSpPr txBox="1"/>
          <p:nvPr/>
        </p:nvSpPr>
        <p:spPr>
          <a:xfrm>
            <a:off x="22087702" y="5329429"/>
            <a:ext cx="1456742" cy="56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>
            <a:lvl1pPr algn="ctr">
              <a:lnSpc>
                <a:spcPts val="3000"/>
              </a:lnSpc>
              <a:defRPr sz="2500" b="1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 b="0"/>
            </a:pPr>
            <a:r>
              <a:rPr b="1"/>
              <a:t>Chi² sífilis</a:t>
            </a:r>
          </a:p>
        </p:txBody>
      </p:sp>
      <p:sp>
        <p:nvSpPr>
          <p:cNvPr id="75" name="Tabla 3. Estadísticas globales por tipo de actividades realizadas…">
            <a:extLst>
              <a:ext uri="{FF2B5EF4-FFF2-40B4-BE49-F238E27FC236}">
                <a16:creationId xmlns:a16="http://schemas.microsoft.com/office/drawing/2014/main" id="{D2B88380-2216-4447-801C-2F76B819D078}"/>
              </a:ext>
            </a:extLst>
          </p:cNvPr>
          <p:cNvSpPr txBox="1"/>
          <p:nvPr/>
        </p:nvSpPr>
        <p:spPr>
          <a:xfrm>
            <a:off x="13507788" y="7563762"/>
            <a:ext cx="9956100" cy="96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 algn="ctr">
              <a:lnSpc>
                <a:spcPts val="3000"/>
              </a:lnSpc>
              <a:defRPr sz="3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Tabla</a:t>
            </a:r>
            <a:r>
              <a:t> </a:t>
            </a:r>
            <a:r>
              <a:rPr b="1"/>
              <a:t>3</a:t>
            </a:r>
            <a:r>
              <a:t>. Estadísticas globales por tipo de actividades realizadas</a:t>
            </a:r>
          </a:p>
          <a:p>
            <a:pPr algn="ctr">
              <a:lnSpc>
                <a:spcPts val="3000"/>
              </a:lnSpc>
              <a:defRPr sz="3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en terreno 2022</a:t>
            </a:r>
          </a:p>
        </p:txBody>
      </p:sp>
      <p:sp>
        <p:nvSpPr>
          <p:cNvPr id="76" name="n=">
            <a:extLst>
              <a:ext uri="{FF2B5EF4-FFF2-40B4-BE49-F238E27FC236}">
                <a16:creationId xmlns:a16="http://schemas.microsoft.com/office/drawing/2014/main" id="{4A02B617-C128-1E4E-9706-18FCE1C361A3}"/>
              </a:ext>
            </a:extLst>
          </p:cNvPr>
          <p:cNvSpPr txBox="1"/>
          <p:nvPr/>
        </p:nvSpPr>
        <p:spPr>
          <a:xfrm>
            <a:off x="15010029" y="8688940"/>
            <a:ext cx="458385" cy="44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>
            <a:lvl1pPr algn="ctr">
              <a:lnSpc>
                <a:spcPts val="2000"/>
              </a:lnSpc>
              <a:defRPr sz="2000" b="1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 b="0"/>
            </a:pPr>
            <a:r>
              <a:rPr b="1"/>
              <a:t>n=</a:t>
            </a:r>
          </a:p>
        </p:txBody>
      </p:sp>
      <p:sp>
        <p:nvSpPr>
          <p:cNvPr id="77" name="BARRIALES…">
            <a:extLst>
              <a:ext uri="{FF2B5EF4-FFF2-40B4-BE49-F238E27FC236}">
                <a16:creationId xmlns:a16="http://schemas.microsoft.com/office/drawing/2014/main" id="{885CEC97-A419-EF4B-99D8-E51C22B76B43}"/>
              </a:ext>
            </a:extLst>
          </p:cNvPr>
          <p:cNvSpPr txBox="1"/>
          <p:nvPr/>
        </p:nvSpPr>
        <p:spPr>
          <a:xfrm>
            <a:off x="13042607" y="9253078"/>
            <a:ext cx="1822147" cy="2087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 algn="ctr">
              <a:lnSpc>
                <a:spcPts val="2500"/>
              </a:lnSpc>
              <a:defRPr sz="2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BARRIALES</a:t>
            </a:r>
          </a:p>
          <a:p>
            <a:pPr algn="ctr">
              <a:lnSpc>
                <a:spcPts val="2500"/>
              </a:lnSpc>
              <a:defRPr sz="2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MASIVOS</a:t>
            </a:r>
          </a:p>
          <a:p>
            <a:pPr algn="ctr">
              <a:lnSpc>
                <a:spcPts val="2500"/>
              </a:lnSpc>
              <a:defRPr sz="2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CEPAT</a:t>
            </a:r>
          </a:p>
          <a:p>
            <a:pPr algn="ctr">
              <a:lnSpc>
                <a:spcPts val="2500"/>
              </a:lnSpc>
              <a:defRPr sz="2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MATERNANDO</a:t>
            </a:r>
          </a:p>
          <a:p>
            <a:pPr algn="ctr">
              <a:lnSpc>
                <a:spcPts val="2500"/>
              </a:lnSpc>
              <a:defRPr sz="2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P. CLAVE</a:t>
            </a:r>
          </a:p>
          <a:p>
            <a:pPr algn="ctr">
              <a:lnSpc>
                <a:spcPts val="2500"/>
              </a:lnSpc>
              <a:defRPr sz="2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TOTAL</a:t>
            </a:r>
          </a:p>
        </p:txBody>
      </p:sp>
      <p:sp>
        <p:nvSpPr>
          <p:cNvPr id="78" name="114…">
            <a:extLst>
              <a:ext uri="{FF2B5EF4-FFF2-40B4-BE49-F238E27FC236}">
                <a16:creationId xmlns:a16="http://schemas.microsoft.com/office/drawing/2014/main" id="{DD185210-5F19-7C47-9A62-26CCAC5AC6DB}"/>
              </a:ext>
            </a:extLst>
          </p:cNvPr>
          <p:cNvSpPr txBox="1"/>
          <p:nvPr/>
        </p:nvSpPr>
        <p:spPr>
          <a:xfrm>
            <a:off x="14904036" y="9248578"/>
            <a:ext cx="670371" cy="2112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114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22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80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8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43</a:t>
            </a:r>
            <a:endParaRPr b="1"/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267</a:t>
            </a:r>
          </a:p>
        </p:txBody>
      </p:sp>
      <p:sp>
        <p:nvSpPr>
          <p:cNvPr id="79" name="1191…">
            <a:extLst>
              <a:ext uri="{FF2B5EF4-FFF2-40B4-BE49-F238E27FC236}">
                <a16:creationId xmlns:a16="http://schemas.microsoft.com/office/drawing/2014/main" id="{CF5DC97C-F44B-834F-B7F7-4F90A633BB8E}"/>
              </a:ext>
            </a:extLst>
          </p:cNvPr>
          <p:cNvSpPr txBox="1"/>
          <p:nvPr/>
        </p:nvSpPr>
        <p:spPr>
          <a:xfrm>
            <a:off x="15889033" y="9248578"/>
            <a:ext cx="832275" cy="2112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1191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1462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2498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58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639</a:t>
            </a:r>
            <a:endParaRPr b="1"/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5848</a:t>
            </a:r>
          </a:p>
        </p:txBody>
      </p:sp>
      <p:sp>
        <p:nvSpPr>
          <p:cNvPr id="80" name="PRUEBAS…">
            <a:extLst>
              <a:ext uri="{FF2B5EF4-FFF2-40B4-BE49-F238E27FC236}">
                <a16:creationId xmlns:a16="http://schemas.microsoft.com/office/drawing/2014/main" id="{485E2940-97A4-874F-AEF7-83A4D8E4C989}"/>
              </a:ext>
            </a:extLst>
          </p:cNvPr>
          <p:cNvSpPr txBox="1"/>
          <p:nvPr/>
        </p:nvSpPr>
        <p:spPr>
          <a:xfrm>
            <a:off x="15656655" y="8493356"/>
            <a:ext cx="1490136" cy="703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 algn="ctr">
              <a:lnSpc>
                <a:spcPts val="2000"/>
              </a:lnSpc>
              <a:defRPr sz="2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PRUEBAS</a:t>
            </a:r>
          </a:p>
          <a:p>
            <a:pPr algn="ctr">
              <a:lnSpc>
                <a:spcPts val="2000"/>
              </a:lnSpc>
              <a:defRPr sz="2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REALIZADAS</a:t>
            </a:r>
          </a:p>
        </p:txBody>
      </p:sp>
      <p:sp>
        <p:nvSpPr>
          <p:cNvPr id="81" name="80…">
            <a:extLst>
              <a:ext uri="{FF2B5EF4-FFF2-40B4-BE49-F238E27FC236}">
                <a16:creationId xmlns:a16="http://schemas.microsoft.com/office/drawing/2014/main" id="{D902FCC7-2F45-2C41-9A63-3F70EF5E30B6}"/>
              </a:ext>
            </a:extLst>
          </p:cNvPr>
          <p:cNvSpPr txBox="1"/>
          <p:nvPr/>
        </p:nvSpPr>
        <p:spPr>
          <a:xfrm>
            <a:off x="17472144" y="9248578"/>
            <a:ext cx="670371" cy="2112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80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84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164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1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80</a:t>
            </a:r>
          </a:p>
          <a:p>
            <a:pPr algn="ctr">
              <a:lnSpc>
                <a:spcPts val="2500"/>
              </a:lnSpc>
              <a:defRPr sz="2500" b="1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409</a:t>
            </a:r>
          </a:p>
        </p:txBody>
      </p:sp>
      <p:sp>
        <p:nvSpPr>
          <p:cNvPr id="82" name="TP-SIF (+)">
            <a:extLst>
              <a:ext uri="{FF2B5EF4-FFF2-40B4-BE49-F238E27FC236}">
                <a16:creationId xmlns:a16="http://schemas.microsoft.com/office/drawing/2014/main" id="{D082830C-609D-584D-9684-32EF83106A84}"/>
              </a:ext>
            </a:extLst>
          </p:cNvPr>
          <p:cNvSpPr txBox="1"/>
          <p:nvPr/>
        </p:nvSpPr>
        <p:spPr>
          <a:xfrm>
            <a:off x="17219709" y="8688940"/>
            <a:ext cx="1175240" cy="44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>
            <a:lvl1pPr algn="ctr">
              <a:lnSpc>
                <a:spcPts val="2000"/>
              </a:lnSpc>
              <a:defRPr sz="2000" b="1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 b="0"/>
            </a:pPr>
            <a:r>
              <a:rPr b="1"/>
              <a:t>TP-SIF (+)</a:t>
            </a:r>
          </a:p>
        </p:txBody>
      </p:sp>
      <p:sp>
        <p:nvSpPr>
          <p:cNvPr id="83" name="6,7…">
            <a:extLst>
              <a:ext uri="{FF2B5EF4-FFF2-40B4-BE49-F238E27FC236}">
                <a16:creationId xmlns:a16="http://schemas.microsoft.com/office/drawing/2014/main" id="{A61442E6-A18D-E342-BDB4-D3E058C40E4E}"/>
              </a:ext>
            </a:extLst>
          </p:cNvPr>
          <p:cNvSpPr txBox="1"/>
          <p:nvPr/>
        </p:nvSpPr>
        <p:spPr>
          <a:xfrm>
            <a:off x="18458839" y="9248578"/>
            <a:ext cx="750521" cy="2112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6,7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5,7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6,6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1,7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12,5</a:t>
            </a:r>
          </a:p>
          <a:p>
            <a:pPr algn="ctr">
              <a:lnSpc>
                <a:spcPts val="2500"/>
              </a:lnSpc>
              <a:defRPr sz="2500" b="1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7,0</a:t>
            </a:r>
          </a:p>
        </p:txBody>
      </p:sp>
      <p:sp>
        <p:nvSpPr>
          <p:cNvPr id="84" name="%">
            <a:extLst>
              <a:ext uri="{FF2B5EF4-FFF2-40B4-BE49-F238E27FC236}">
                <a16:creationId xmlns:a16="http://schemas.microsoft.com/office/drawing/2014/main" id="{164C7390-971D-CD42-9FDF-F079612A4F90}"/>
              </a:ext>
            </a:extLst>
          </p:cNvPr>
          <p:cNvSpPr txBox="1"/>
          <p:nvPr/>
        </p:nvSpPr>
        <p:spPr>
          <a:xfrm>
            <a:off x="18643726" y="8688940"/>
            <a:ext cx="380746" cy="44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>
            <a:lvl1pPr algn="ctr">
              <a:lnSpc>
                <a:spcPts val="2000"/>
              </a:lnSpc>
              <a:defRPr sz="2000" b="1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 b="0"/>
            </a:pPr>
            <a:r>
              <a:rPr b="1"/>
              <a:t>%</a:t>
            </a:r>
          </a:p>
        </p:txBody>
      </p:sp>
      <p:sp>
        <p:nvSpPr>
          <p:cNvPr id="85" name="p&gt;0,05…">
            <a:extLst>
              <a:ext uri="{FF2B5EF4-FFF2-40B4-BE49-F238E27FC236}">
                <a16:creationId xmlns:a16="http://schemas.microsoft.com/office/drawing/2014/main" id="{B6FEB640-7DA3-9642-82DD-C079B9A32F3A}"/>
              </a:ext>
            </a:extLst>
          </p:cNvPr>
          <p:cNvSpPr txBox="1"/>
          <p:nvPr/>
        </p:nvSpPr>
        <p:spPr>
          <a:xfrm>
            <a:off x="19310592" y="9253078"/>
            <a:ext cx="1565263" cy="1786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p&gt;0,05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p&gt;0,05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p&gt;0,05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p&gt;0,05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p&lt;0,00001</a:t>
            </a:r>
          </a:p>
        </p:txBody>
      </p:sp>
      <p:sp>
        <p:nvSpPr>
          <p:cNvPr id="86" name="CHI² SIF">
            <a:extLst>
              <a:ext uri="{FF2B5EF4-FFF2-40B4-BE49-F238E27FC236}">
                <a16:creationId xmlns:a16="http://schemas.microsoft.com/office/drawing/2014/main" id="{18CD9CCE-C9FB-7E49-985C-129A892F0FCA}"/>
              </a:ext>
            </a:extLst>
          </p:cNvPr>
          <p:cNvSpPr txBox="1"/>
          <p:nvPr/>
        </p:nvSpPr>
        <p:spPr>
          <a:xfrm>
            <a:off x="19590435" y="8691709"/>
            <a:ext cx="1005576" cy="44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>
            <a:lvl1pPr algn="ctr">
              <a:lnSpc>
                <a:spcPts val="2000"/>
              </a:lnSpc>
              <a:defRPr sz="2000" b="1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 b="0"/>
            </a:pPr>
            <a:r>
              <a:rPr b="1"/>
              <a:t>CHI² SIF</a:t>
            </a:r>
          </a:p>
        </p:txBody>
      </p:sp>
      <p:sp>
        <p:nvSpPr>
          <p:cNvPr id="87" name="7…">
            <a:extLst>
              <a:ext uri="{FF2B5EF4-FFF2-40B4-BE49-F238E27FC236}">
                <a16:creationId xmlns:a16="http://schemas.microsoft.com/office/drawing/2014/main" id="{B7520918-6E43-6240-AAC9-141BBD837E53}"/>
              </a:ext>
            </a:extLst>
          </p:cNvPr>
          <p:cNvSpPr txBox="1"/>
          <p:nvPr/>
        </p:nvSpPr>
        <p:spPr>
          <a:xfrm>
            <a:off x="20988926" y="9248578"/>
            <a:ext cx="508468" cy="2112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7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12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30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0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14</a:t>
            </a:r>
          </a:p>
          <a:p>
            <a:pPr algn="ctr">
              <a:lnSpc>
                <a:spcPts val="2500"/>
              </a:lnSpc>
              <a:defRPr sz="2500" b="1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63</a:t>
            </a:r>
          </a:p>
        </p:txBody>
      </p:sp>
      <p:sp>
        <p:nvSpPr>
          <p:cNvPr id="88" name="VIH (+)">
            <a:extLst>
              <a:ext uri="{FF2B5EF4-FFF2-40B4-BE49-F238E27FC236}">
                <a16:creationId xmlns:a16="http://schemas.microsoft.com/office/drawing/2014/main" id="{236B32AF-A8F6-0145-8D32-DCBECF896579}"/>
              </a:ext>
            </a:extLst>
          </p:cNvPr>
          <p:cNvSpPr txBox="1"/>
          <p:nvPr/>
        </p:nvSpPr>
        <p:spPr>
          <a:xfrm>
            <a:off x="20785207" y="8688940"/>
            <a:ext cx="915907" cy="44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>
            <a:lvl1pPr algn="ctr">
              <a:lnSpc>
                <a:spcPts val="2000"/>
              </a:lnSpc>
              <a:defRPr sz="2000" b="1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 b="0"/>
            </a:pPr>
            <a:r>
              <a:rPr b="1"/>
              <a:t>VIH (+)</a:t>
            </a:r>
          </a:p>
        </p:txBody>
      </p:sp>
      <p:sp>
        <p:nvSpPr>
          <p:cNvPr id="89" name="TIPO DE…">
            <a:extLst>
              <a:ext uri="{FF2B5EF4-FFF2-40B4-BE49-F238E27FC236}">
                <a16:creationId xmlns:a16="http://schemas.microsoft.com/office/drawing/2014/main" id="{FF1D7D08-56CD-1140-98E9-CB1DE61D88A8}"/>
              </a:ext>
            </a:extLst>
          </p:cNvPr>
          <p:cNvSpPr txBox="1"/>
          <p:nvPr/>
        </p:nvSpPr>
        <p:spPr>
          <a:xfrm>
            <a:off x="13272795" y="8493356"/>
            <a:ext cx="1361771" cy="703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 algn="ctr">
              <a:lnSpc>
                <a:spcPts val="2000"/>
              </a:lnSpc>
              <a:defRPr sz="2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TIPO DE</a:t>
            </a:r>
          </a:p>
          <a:p>
            <a:pPr algn="ctr">
              <a:lnSpc>
                <a:spcPts val="2000"/>
              </a:lnSpc>
              <a:defRPr sz="20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ACTIVIDAD</a:t>
            </a:r>
          </a:p>
        </p:txBody>
      </p:sp>
      <p:sp>
        <p:nvSpPr>
          <p:cNvPr id="90" name="0,6…">
            <a:extLst>
              <a:ext uri="{FF2B5EF4-FFF2-40B4-BE49-F238E27FC236}">
                <a16:creationId xmlns:a16="http://schemas.microsoft.com/office/drawing/2014/main" id="{C73905E5-B154-6E40-B692-801CF7E1A233}"/>
              </a:ext>
            </a:extLst>
          </p:cNvPr>
          <p:cNvSpPr txBox="1"/>
          <p:nvPr/>
        </p:nvSpPr>
        <p:spPr>
          <a:xfrm>
            <a:off x="21768016" y="9248577"/>
            <a:ext cx="591825" cy="2112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0,6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0.8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1,2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-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2,2</a:t>
            </a:r>
          </a:p>
          <a:p>
            <a:pPr algn="ctr">
              <a:lnSpc>
                <a:spcPts val="2500"/>
              </a:lnSpc>
              <a:defRPr sz="2500" b="1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1,1</a:t>
            </a:r>
          </a:p>
        </p:txBody>
      </p:sp>
      <p:sp>
        <p:nvSpPr>
          <p:cNvPr id="91" name="%">
            <a:extLst>
              <a:ext uri="{FF2B5EF4-FFF2-40B4-BE49-F238E27FC236}">
                <a16:creationId xmlns:a16="http://schemas.microsoft.com/office/drawing/2014/main" id="{4828BC28-E45E-9945-968E-4550A45DD291}"/>
              </a:ext>
            </a:extLst>
          </p:cNvPr>
          <p:cNvSpPr txBox="1"/>
          <p:nvPr/>
        </p:nvSpPr>
        <p:spPr>
          <a:xfrm>
            <a:off x="21873556" y="8688939"/>
            <a:ext cx="380746" cy="44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>
            <a:lvl1pPr algn="ctr">
              <a:lnSpc>
                <a:spcPts val="2000"/>
              </a:lnSpc>
              <a:defRPr sz="2000" b="1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 b="0"/>
            </a:pPr>
            <a:r>
              <a:rPr b="1"/>
              <a:t>%</a:t>
            </a:r>
          </a:p>
        </p:txBody>
      </p:sp>
      <p:sp>
        <p:nvSpPr>
          <p:cNvPr id="92" name="p&gt;0,05…">
            <a:extLst>
              <a:ext uri="{FF2B5EF4-FFF2-40B4-BE49-F238E27FC236}">
                <a16:creationId xmlns:a16="http://schemas.microsoft.com/office/drawing/2014/main" id="{607C8E15-3359-BD48-BD5D-D221B5D93053}"/>
              </a:ext>
            </a:extLst>
          </p:cNvPr>
          <p:cNvSpPr txBox="1"/>
          <p:nvPr/>
        </p:nvSpPr>
        <p:spPr>
          <a:xfrm>
            <a:off x="22420035" y="9253077"/>
            <a:ext cx="1243422" cy="1786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p&gt;0,05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p&gt;0,05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p&gt;0,05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N/A</a:t>
            </a:r>
          </a:p>
          <a:p>
            <a:pPr algn="ctr">
              <a:lnSpc>
                <a:spcPts val="2500"/>
              </a:lnSpc>
              <a:defRPr sz="2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p=0,015</a:t>
            </a:r>
          </a:p>
        </p:txBody>
      </p:sp>
      <p:sp>
        <p:nvSpPr>
          <p:cNvPr id="93" name="CHI² VIH">
            <a:extLst>
              <a:ext uri="{FF2B5EF4-FFF2-40B4-BE49-F238E27FC236}">
                <a16:creationId xmlns:a16="http://schemas.microsoft.com/office/drawing/2014/main" id="{14B72C1A-5759-794A-8F40-8AA9EF59B8D8}"/>
              </a:ext>
            </a:extLst>
          </p:cNvPr>
          <p:cNvSpPr txBox="1"/>
          <p:nvPr/>
        </p:nvSpPr>
        <p:spPr>
          <a:xfrm>
            <a:off x="22502060" y="8691709"/>
            <a:ext cx="1079371" cy="44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>
            <a:lvl1pPr algn="ctr">
              <a:lnSpc>
                <a:spcPts val="2000"/>
              </a:lnSpc>
              <a:defRPr sz="2000" b="1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 b="0"/>
            </a:pPr>
            <a:r>
              <a:rPr b="1"/>
              <a:t>CHI² VIH</a:t>
            </a:r>
          </a:p>
        </p:txBody>
      </p:sp>
      <p:sp>
        <p:nvSpPr>
          <p:cNvPr id="94" name="Línea">
            <a:extLst>
              <a:ext uri="{FF2B5EF4-FFF2-40B4-BE49-F238E27FC236}">
                <a16:creationId xmlns:a16="http://schemas.microsoft.com/office/drawing/2014/main" id="{ABEA59B7-55C3-0F45-9F6F-52D2F76AB553}"/>
              </a:ext>
            </a:extLst>
          </p:cNvPr>
          <p:cNvSpPr/>
          <p:nvPr/>
        </p:nvSpPr>
        <p:spPr>
          <a:xfrm>
            <a:off x="12977938" y="8508640"/>
            <a:ext cx="10691232" cy="1"/>
          </a:xfrm>
          <a:prstGeom prst="line">
            <a:avLst/>
          </a:prstGeom>
          <a:ln w="38100">
            <a:solidFill>
              <a:srgbClr val="69519E"/>
            </a:solidFill>
            <a:bevel/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5" name="Línea">
            <a:extLst>
              <a:ext uri="{FF2B5EF4-FFF2-40B4-BE49-F238E27FC236}">
                <a16:creationId xmlns:a16="http://schemas.microsoft.com/office/drawing/2014/main" id="{589E80A1-3E33-6C4D-A625-9B07ECB04404}"/>
              </a:ext>
            </a:extLst>
          </p:cNvPr>
          <p:cNvSpPr/>
          <p:nvPr/>
        </p:nvSpPr>
        <p:spPr>
          <a:xfrm>
            <a:off x="12977938" y="9144998"/>
            <a:ext cx="10691232" cy="1"/>
          </a:xfrm>
          <a:prstGeom prst="line">
            <a:avLst/>
          </a:prstGeom>
          <a:ln w="38100">
            <a:solidFill>
              <a:srgbClr val="69519E"/>
            </a:solidFill>
            <a:bevel/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6" name="Línea">
            <a:extLst>
              <a:ext uri="{FF2B5EF4-FFF2-40B4-BE49-F238E27FC236}">
                <a16:creationId xmlns:a16="http://schemas.microsoft.com/office/drawing/2014/main" id="{60B9BDE6-1853-6941-9A26-A6278EBBCA2F}"/>
              </a:ext>
            </a:extLst>
          </p:cNvPr>
          <p:cNvSpPr/>
          <p:nvPr/>
        </p:nvSpPr>
        <p:spPr>
          <a:xfrm>
            <a:off x="12977938" y="5257041"/>
            <a:ext cx="10691232" cy="1"/>
          </a:xfrm>
          <a:prstGeom prst="line">
            <a:avLst/>
          </a:prstGeom>
          <a:ln w="38100">
            <a:solidFill>
              <a:srgbClr val="69519E"/>
            </a:solidFill>
            <a:bevel/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7" name="Línea">
            <a:extLst>
              <a:ext uri="{FF2B5EF4-FFF2-40B4-BE49-F238E27FC236}">
                <a16:creationId xmlns:a16="http://schemas.microsoft.com/office/drawing/2014/main" id="{EF73A6EE-5838-6643-A047-04269E09A3CC}"/>
              </a:ext>
            </a:extLst>
          </p:cNvPr>
          <p:cNvSpPr/>
          <p:nvPr/>
        </p:nvSpPr>
        <p:spPr>
          <a:xfrm>
            <a:off x="12977938" y="5893399"/>
            <a:ext cx="10691232" cy="1"/>
          </a:xfrm>
          <a:prstGeom prst="line">
            <a:avLst/>
          </a:prstGeom>
          <a:ln w="38100">
            <a:solidFill>
              <a:srgbClr val="69519E"/>
            </a:solidFill>
            <a:bevel/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8" name="Línea">
            <a:extLst>
              <a:ext uri="{FF2B5EF4-FFF2-40B4-BE49-F238E27FC236}">
                <a16:creationId xmlns:a16="http://schemas.microsoft.com/office/drawing/2014/main" id="{6D68C50C-F388-E340-84F5-E3513E596F36}"/>
              </a:ext>
            </a:extLst>
          </p:cNvPr>
          <p:cNvSpPr/>
          <p:nvPr/>
        </p:nvSpPr>
        <p:spPr>
          <a:xfrm>
            <a:off x="12977938" y="6364746"/>
            <a:ext cx="10691232" cy="1"/>
          </a:xfrm>
          <a:prstGeom prst="line">
            <a:avLst/>
          </a:prstGeom>
          <a:ln w="12700">
            <a:solidFill>
              <a:srgbClr val="69519E"/>
            </a:solidFill>
            <a:bevel/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9" name="Línea">
            <a:extLst>
              <a:ext uri="{FF2B5EF4-FFF2-40B4-BE49-F238E27FC236}">
                <a16:creationId xmlns:a16="http://schemas.microsoft.com/office/drawing/2014/main" id="{AB267DE4-B303-EC44-AD55-AF9CB6098DA3}"/>
              </a:ext>
            </a:extLst>
          </p:cNvPr>
          <p:cNvSpPr/>
          <p:nvPr/>
        </p:nvSpPr>
        <p:spPr>
          <a:xfrm>
            <a:off x="12977938" y="6750459"/>
            <a:ext cx="10691232" cy="1"/>
          </a:xfrm>
          <a:prstGeom prst="line">
            <a:avLst/>
          </a:prstGeom>
          <a:ln w="12700">
            <a:solidFill>
              <a:srgbClr val="69519E"/>
            </a:solidFill>
            <a:bevel/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0" name="Línea">
            <a:extLst>
              <a:ext uri="{FF2B5EF4-FFF2-40B4-BE49-F238E27FC236}">
                <a16:creationId xmlns:a16="http://schemas.microsoft.com/office/drawing/2014/main" id="{D28CCDC6-F057-1F4D-8158-AD5D042C3AB5}"/>
              </a:ext>
            </a:extLst>
          </p:cNvPr>
          <p:cNvSpPr/>
          <p:nvPr/>
        </p:nvSpPr>
        <p:spPr>
          <a:xfrm>
            <a:off x="12977938" y="7136173"/>
            <a:ext cx="10691232" cy="1"/>
          </a:xfrm>
          <a:prstGeom prst="line">
            <a:avLst/>
          </a:prstGeom>
          <a:ln w="50800">
            <a:solidFill>
              <a:srgbClr val="69519E"/>
            </a:solidFill>
            <a:bevel/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1" name="Línea">
            <a:extLst>
              <a:ext uri="{FF2B5EF4-FFF2-40B4-BE49-F238E27FC236}">
                <a16:creationId xmlns:a16="http://schemas.microsoft.com/office/drawing/2014/main" id="{3832B96E-1639-0643-BEC5-7B9794DE3721}"/>
              </a:ext>
            </a:extLst>
          </p:cNvPr>
          <p:cNvSpPr/>
          <p:nvPr/>
        </p:nvSpPr>
        <p:spPr>
          <a:xfrm>
            <a:off x="12977938" y="9667272"/>
            <a:ext cx="10691232" cy="1"/>
          </a:xfrm>
          <a:prstGeom prst="line">
            <a:avLst/>
          </a:prstGeom>
          <a:ln w="12700">
            <a:solidFill>
              <a:srgbClr val="69519E"/>
            </a:solidFill>
            <a:bevel/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2" name="Línea">
            <a:extLst>
              <a:ext uri="{FF2B5EF4-FFF2-40B4-BE49-F238E27FC236}">
                <a16:creationId xmlns:a16="http://schemas.microsoft.com/office/drawing/2014/main" id="{D70494ED-72AB-CD45-AE17-260B59705D5A}"/>
              </a:ext>
            </a:extLst>
          </p:cNvPr>
          <p:cNvSpPr/>
          <p:nvPr/>
        </p:nvSpPr>
        <p:spPr>
          <a:xfrm>
            <a:off x="12977938" y="9952468"/>
            <a:ext cx="10691232" cy="1"/>
          </a:xfrm>
          <a:prstGeom prst="line">
            <a:avLst/>
          </a:prstGeom>
          <a:ln w="12700">
            <a:solidFill>
              <a:srgbClr val="69519E"/>
            </a:solidFill>
            <a:bevel/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3" name="Línea">
            <a:extLst>
              <a:ext uri="{FF2B5EF4-FFF2-40B4-BE49-F238E27FC236}">
                <a16:creationId xmlns:a16="http://schemas.microsoft.com/office/drawing/2014/main" id="{F79F8E45-458C-1543-A305-0E6A81C2E77B}"/>
              </a:ext>
            </a:extLst>
          </p:cNvPr>
          <p:cNvSpPr/>
          <p:nvPr/>
        </p:nvSpPr>
        <p:spPr>
          <a:xfrm>
            <a:off x="12977938" y="10266788"/>
            <a:ext cx="10691232" cy="1"/>
          </a:xfrm>
          <a:prstGeom prst="line">
            <a:avLst/>
          </a:prstGeom>
          <a:ln w="12700">
            <a:solidFill>
              <a:srgbClr val="69519E"/>
            </a:solidFill>
            <a:bevel/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4" name="Línea">
            <a:extLst>
              <a:ext uri="{FF2B5EF4-FFF2-40B4-BE49-F238E27FC236}">
                <a16:creationId xmlns:a16="http://schemas.microsoft.com/office/drawing/2014/main" id="{D9567F56-4198-734D-AFC2-CD86B99E012D}"/>
              </a:ext>
            </a:extLst>
          </p:cNvPr>
          <p:cNvSpPr/>
          <p:nvPr/>
        </p:nvSpPr>
        <p:spPr>
          <a:xfrm>
            <a:off x="12977938" y="10587369"/>
            <a:ext cx="10691232" cy="1"/>
          </a:xfrm>
          <a:prstGeom prst="line">
            <a:avLst/>
          </a:prstGeom>
          <a:ln w="12700">
            <a:solidFill>
              <a:srgbClr val="69519E"/>
            </a:solidFill>
            <a:bevel/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5" name="Línea">
            <a:extLst>
              <a:ext uri="{FF2B5EF4-FFF2-40B4-BE49-F238E27FC236}">
                <a16:creationId xmlns:a16="http://schemas.microsoft.com/office/drawing/2014/main" id="{76BECD3A-A568-DE42-AEC2-6260F1BE410C}"/>
              </a:ext>
            </a:extLst>
          </p:cNvPr>
          <p:cNvSpPr/>
          <p:nvPr/>
        </p:nvSpPr>
        <p:spPr>
          <a:xfrm>
            <a:off x="12977938" y="10901689"/>
            <a:ext cx="10691232" cy="1"/>
          </a:xfrm>
          <a:prstGeom prst="line">
            <a:avLst/>
          </a:prstGeom>
          <a:ln w="12700">
            <a:solidFill>
              <a:srgbClr val="69519E"/>
            </a:solidFill>
            <a:bevel/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6" name="Línea">
            <a:extLst>
              <a:ext uri="{FF2B5EF4-FFF2-40B4-BE49-F238E27FC236}">
                <a16:creationId xmlns:a16="http://schemas.microsoft.com/office/drawing/2014/main" id="{028C0972-1659-6F42-8AED-5E048F7C7A03}"/>
              </a:ext>
            </a:extLst>
          </p:cNvPr>
          <p:cNvSpPr/>
          <p:nvPr/>
        </p:nvSpPr>
        <p:spPr>
          <a:xfrm>
            <a:off x="12977938" y="11300150"/>
            <a:ext cx="10691232" cy="1"/>
          </a:xfrm>
          <a:prstGeom prst="line">
            <a:avLst/>
          </a:prstGeom>
          <a:ln w="50800">
            <a:solidFill>
              <a:srgbClr val="69519E"/>
            </a:solidFill>
            <a:bevel/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538280" y="-1024714"/>
            <a:ext cx="11938001" cy="11839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46277" y="4350105"/>
            <a:ext cx="12126672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Línea"/>
          <p:cNvSpPr/>
          <p:nvPr/>
        </p:nvSpPr>
        <p:spPr>
          <a:xfrm flipV="1">
            <a:off x="32722193" y="8294194"/>
            <a:ext cx="1" cy="2119806"/>
          </a:xfrm>
          <a:prstGeom prst="line">
            <a:avLst/>
          </a:prstGeom>
          <a:ln w="508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98" name="Programas e iniciativas…"/>
          <p:cNvSpPr txBox="1"/>
          <p:nvPr/>
        </p:nvSpPr>
        <p:spPr>
          <a:xfrm>
            <a:off x="2496622" y="1626341"/>
            <a:ext cx="9145914" cy="1614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5500"/>
              </a:lnSpc>
              <a:defRPr sz="5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Programas e iniciativas </a:t>
            </a:r>
          </a:p>
          <a:p>
            <a:pPr defTabSz="457200">
              <a:lnSpc>
                <a:spcPts val="5500"/>
              </a:lnSpc>
              <a:defRPr sz="5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que se insertan en estas líneas</a:t>
            </a:r>
            <a:r>
              <a:rPr b="0"/>
              <a:t> </a:t>
            </a:r>
          </a:p>
        </p:txBody>
      </p:sp>
      <p:sp>
        <p:nvSpPr>
          <p:cNvPr id="299" name="Casa del Joven"/>
          <p:cNvSpPr txBox="1"/>
          <p:nvPr/>
        </p:nvSpPr>
        <p:spPr>
          <a:xfrm>
            <a:off x="2408596" y="4895166"/>
            <a:ext cx="4020152" cy="849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>
            <a:lvl1pPr defTabSz="457200">
              <a:lnSpc>
                <a:spcPts val="5000"/>
              </a:lnSpc>
              <a:defRPr sz="5000" b="1">
                <a:solidFill>
                  <a:srgbClr val="0075B1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Casa del Joven</a:t>
            </a:r>
          </a:p>
        </p:txBody>
      </p:sp>
      <p:sp>
        <p:nvSpPr>
          <p:cNvPr id="300" name="Red Asistencial de las Adicciones Córdoba (RAAC)"/>
          <p:cNvSpPr txBox="1"/>
          <p:nvPr/>
        </p:nvSpPr>
        <p:spPr>
          <a:xfrm>
            <a:off x="13079610" y="2431549"/>
            <a:ext cx="8968477" cy="148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457200">
              <a:lnSpc>
                <a:spcPts val="5000"/>
              </a:lnSpc>
              <a:defRPr sz="5000" b="1">
                <a:solidFill>
                  <a:srgbClr val="E256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Red Asistencial de las Adicciones Córdoba (RAAC)</a:t>
            </a:r>
          </a:p>
        </p:txBody>
      </p:sp>
      <p:sp>
        <p:nvSpPr>
          <p:cNvPr id="301" name="Institución destinada a adolescencias y juventudes, con programas de abordaje del consumo de sustancias, trastornos de la conducta alimentaria, promoción de la salud mental, talleres culturales, hospital de día, acompañamiento sobre identidad de género e IVE."/>
          <p:cNvSpPr txBox="1"/>
          <p:nvPr/>
        </p:nvSpPr>
        <p:spPr>
          <a:xfrm>
            <a:off x="2395917" y="6074766"/>
            <a:ext cx="7919582" cy="4272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Institución destinada a adolescencias y juventudes, con programas de abordaje del consumo de sustancias, trastornos de la conducta alimentaria, promoción de la salud mental, talleres culturales, hospital de día, acompañamiento sobre identidad de género e IVE.</a:t>
            </a:r>
          </a:p>
        </p:txBody>
      </p:sp>
      <p:sp>
        <p:nvSpPr>
          <p:cNvPr id="302" name="113 centros en toda la provincia y 2 Comunidades Terapéuticas públicas…"/>
          <p:cNvSpPr txBox="1"/>
          <p:nvPr/>
        </p:nvSpPr>
        <p:spPr>
          <a:xfrm>
            <a:off x="13494621" y="4344500"/>
            <a:ext cx="8138457" cy="532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113 </a:t>
            </a:r>
            <a:r>
              <a:rPr dirty="0" err="1"/>
              <a:t>centros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toda</a:t>
            </a:r>
            <a:r>
              <a:rPr dirty="0"/>
              <a:t> la </a:t>
            </a:r>
            <a:r>
              <a:rPr dirty="0" err="1"/>
              <a:t>provincia</a:t>
            </a:r>
            <a:r>
              <a:rPr dirty="0"/>
              <a:t> y 2 </a:t>
            </a:r>
            <a:r>
              <a:rPr dirty="0" err="1"/>
              <a:t>Comunidades</a:t>
            </a:r>
            <a:r>
              <a:rPr dirty="0"/>
              <a:t> </a:t>
            </a:r>
            <a:r>
              <a:rPr dirty="0" err="1"/>
              <a:t>Terapéuticas</a:t>
            </a:r>
            <a:r>
              <a:rPr dirty="0"/>
              <a:t> </a:t>
            </a:r>
            <a:r>
              <a:rPr dirty="0" err="1"/>
              <a:t>públicas</a:t>
            </a:r>
            <a:endParaRPr dirty="0"/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Espacios</a:t>
            </a:r>
            <a:r>
              <a:rPr dirty="0"/>
              <a:t> de </a:t>
            </a:r>
            <a:r>
              <a:rPr dirty="0" err="1"/>
              <a:t>primera</a:t>
            </a:r>
            <a:r>
              <a:rPr dirty="0"/>
              <a:t> </a:t>
            </a:r>
            <a:r>
              <a:rPr dirty="0" err="1"/>
              <a:t>escucha</a:t>
            </a:r>
            <a:r>
              <a:rPr dirty="0"/>
              <a:t> y </a:t>
            </a:r>
            <a:r>
              <a:rPr dirty="0" err="1"/>
              <a:t>actividades</a:t>
            </a:r>
            <a:r>
              <a:rPr dirty="0"/>
              <a:t> </a:t>
            </a:r>
            <a:r>
              <a:rPr dirty="0" err="1"/>
              <a:t>preventivas</a:t>
            </a:r>
            <a:r>
              <a:rPr dirty="0"/>
              <a:t> </a:t>
            </a:r>
            <a:r>
              <a:rPr dirty="0" err="1"/>
              <a:t>desplegadas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todo</a:t>
            </a:r>
            <a:r>
              <a:rPr dirty="0"/>
              <a:t> el </a:t>
            </a:r>
            <a:r>
              <a:rPr dirty="0" err="1"/>
              <a:t>territorio</a:t>
            </a:r>
            <a:endParaRPr dirty="0"/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Se </a:t>
            </a:r>
            <a:r>
              <a:rPr dirty="0" err="1"/>
              <a:t>planea</a:t>
            </a:r>
            <a:r>
              <a:rPr dirty="0"/>
              <a:t> </a:t>
            </a:r>
            <a:r>
              <a:rPr dirty="0" err="1"/>
              <a:t>construir</a:t>
            </a:r>
            <a:r>
              <a:rPr dirty="0"/>
              <a:t> un Centro de </a:t>
            </a:r>
            <a:r>
              <a:rPr dirty="0" err="1"/>
              <a:t>Mujeres</a:t>
            </a:r>
            <a:r>
              <a:rPr dirty="0"/>
              <a:t> y personas con </a:t>
            </a:r>
            <a:r>
              <a:rPr dirty="0" err="1"/>
              <a:t>capacidad</a:t>
            </a:r>
            <a:r>
              <a:rPr dirty="0"/>
              <a:t> </a:t>
            </a:r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de </a:t>
            </a:r>
            <a:r>
              <a:rPr dirty="0" err="1"/>
              <a:t>gestar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03" name="Círculo"/>
          <p:cNvSpPr/>
          <p:nvPr/>
        </p:nvSpPr>
        <p:spPr>
          <a:xfrm>
            <a:off x="13192931" y="4557272"/>
            <a:ext cx="200802" cy="200802"/>
          </a:xfrm>
          <a:prstGeom prst="ellipse">
            <a:avLst/>
          </a:prstGeom>
          <a:solidFill>
            <a:srgbClr val="DD5901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304" name="Círculo"/>
          <p:cNvSpPr/>
          <p:nvPr/>
        </p:nvSpPr>
        <p:spPr>
          <a:xfrm>
            <a:off x="13192931" y="6160699"/>
            <a:ext cx="200802" cy="200802"/>
          </a:xfrm>
          <a:prstGeom prst="ellipse">
            <a:avLst/>
          </a:prstGeom>
          <a:solidFill>
            <a:srgbClr val="DD5901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2" name="Círculo">
            <a:extLst>
              <a:ext uri="{FF2B5EF4-FFF2-40B4-BE49-F238E27FC236}">
                <a16:creationId xmlns:a16="http://schemas.microsoft.com/office/drawing/2014/main" id="{A6C31BE1-3785-0470-38F5-2C65F1840847}"/>
              </a:ext>
            </a:extLst>
          </p:cNvPr>
          <p:cNvSpPr/>
          <p:nvPr/>
        </p:nvSpPr>
        <p:spPr>
          <a:xfrm>
            <a:off x="13345331" y="8184423"/>
            <a:ext cx="200802" cy="200802"/>
          </a:xfrm>
          <a:prstGeom prst="ellipse">
            <a:avLst/>
          </a:prstGeom>
          <a:solidFill>
            <a:srgbClr val="DD5901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538280" y="-1024714"/>
            <a:ext cx="11938001" cy="11839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46277" y="4350105"/>
            <a:ext cx="12126672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Línea"/>
          <p:cNvSpPr/>
          <p:nvPr/>
        </p:nvSpPr>
        <p:spPr>
          <a:xfrm flipV="1">
            <a:off x="32722193" y="8294194"/>
            <a:ext cx="1" cy="2119806"/>
          </a:xfrm>
          <a:prstGeom prst="line">
            <a:avLst/>
          </a:prstGeom>
          <a:ln w="508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09" name="Programas e iniciativas…"/>
          <p:cNvSpPr txBox="1"/>
          <p:nvPr/>
        </p:nvSpPr>
        <p:spPr>
          <a:xfrm>
            <a:off x="2496622" y="1626341"/>
            <a:ext cx="9145914" cy="1614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5500"/>
              </a:lnSpc>
              <a:defRPr sz="5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Programas e iniciativas </a:t>
            </a:r>
          </a:p>
          <a:p>
            <a:pPr defTabSz="457200">
              <a:lnSpc>
                <a:spcPts val="5500"/>
              </a:lnSpc>
              <a:defRPr sz="5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que se insertan en estas líneas</a:t>
            </a:r>
            <a:r>
              <a:rPr b="0"/>
              <a:t> </a:t>
            </a:r>
          </a:p>
        </p:txBody>
      </p:sp>
      <p:sp>
        <p:nvSpPr>
          <p:cNvPr id="310" name="Revisión de circuitos y protocolos…"/>
          <p:cNvSpPr txBox="1"/>
          <p:nvPr/>
        </p:nvSpPr>
        <p:spPr>
          <a:xfrm>
            <a:off x="2472096" y="4895166"/>
            <a:ext cx="9250220" cy="2119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 defTabSz="457200">
              <a:lnSpc>
                <a:spcPts val="5000"/>
              </a:lnSpc>
              <a:defRPr sz="5000" b="1">
                <a:solidFill>
                  <a:srgbClr val="A62A9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Revisión de circuitos y protocolos </a:t>
            </a:r>
          </a:p>
          <a:p>
            <a:pPr defTabSz="457200">
              <a:lnSpc>
                <a:spcPts val="5000"/>
              </a:lnSpc>
              <a:defRPr sz="5000" b="1">
                <a:solidFill>
                  <a:srgbClr val="A62A9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contra la violencia por motivos </a:t>
            </a:r>
          </a:p>
          <a:p>
            <a:pPr defTabSz="457200">
              <a:lnSpc>
                <a:spcPts val="5000"/>
              </a:lnSpc>
              <a:defRPr sz="5000" b="1">
                <a:solidFill>
                  <a:srgbClr val="A62A9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de género</a:t>
            </a:r>
          </a:p>
        </p:txBody>
      </p:sp>
      <p:sp>
        <p:nvSpPr>
          <p:cNvPr id="311" name="Residencia con especialización en violencia familiar y de género"/>
          <p:cNvSpPr txBox="1"/>
          <p:nvPr/>
        </p:nvSpPr>
        <p:spPr>
          <a:xfrm>
            <a:off x="13079610" y="3142749"/>
            <a:ext cx="8968477" cy="148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457200">
              <a:lnSpc>
                <a:spcPts val="5000"/>
              </a:lnSpc>
              <a:defRPr sz="5000" b="1">
                <a:solidFill>
                  <a:srgbClr val="66089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Residencia con especialización en violencia familiar y de género</a:t>
            </a:r>
          </a:p>
        </p:txBody>
      </p:sp>
      <p:sp>
        <p:nvSpPr>
          <p:cNvPr id="312" name="Protocolo de violencia en residencias médicas…"/>
          <p:cNvSpPr txBox="1"/>
          <p:nvPr/>
        </p:nvSpPr>
        <p:spPr>
          <a:xfrm>
            <a:off x="2922191" y="7257236"/>
            <a:ext cx="6783508" cy="3256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Protocolo de violencia en residencias médicas</a:t>
            </a:r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Guía de Atención integral a víctimas de violencias en los servicios públicos de salud </a:t>
            </a:r>
          </a:p>
        </p:txBody>
      </p:sp>
      <p:sp>
        <p:nvSpPr>
          <p:cNvPr id="313" name="Creada en 2021…"/>
          <p:cNvSpPr txBox="1"/>
          <p:nvPr/>
        </p:nvSpPr>
        <p:spPr>
          <a:xfrm>
            <a:off x="13494621" y="5046887"/>
            <a:ext cx="8138457" cy="2240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Creada en 2021</a:t>
            </a:r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58 profesionales en formación actualmente</a:t>
            </a:r>
          </a:p>
        </p:txBody>
      </p:sp>
      <p:sp>
        <p:nvSpPr>
          <p:cNvPr id="314" name="Círculo"/>
          <p:cNvSpPr/>
          <p:nvPr/>
        </p:nvSpPr>
        <p:spPr>
          <a:xfrm>
            <a:off x="13192931" y="5243072"/>
            <a:ext cx="200802" cy="200802"/>
          </a:xfrm>
          <a:prstGeom prst="ellipse">
            <a:avLst/>
          </a:prstGeom>
          <a:solidFill>
            <a:srgbClr val="660899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315" name="Círculo"/>
          <p:cNvSpPr/>
          <p:nvPr/>
        </p:nvSpPr>
        <p:spPr>
          <a:xfrm>
            <a:off x="13192931" y="6316104"/>
            <a:ext cx="200802" cy="200803"/>
          </a:xfrm>
          <a:prstGeom prst="ellipse">
            <a:avLst/>
          </a:prstGeom>
          <a:solidFill>
            <a:srgbClr val="660899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316" name="Círculo"/>
          <p:cNvSpPr/>
          <p:nvPr/>
        </p:nvSpPr>
        <p:spPr>
          <a:xfrm>
            <a:off x="2609761" y="7481773"/>
            <a:ext cx="200802" cy="200803"/>
          </a:xfrm>
          <a:prstGeom prst="ellipse">
            <a:avLst/>
          </a:prstGeom>
          <a:solidFill>
            <a:srgbClr val="A62A90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317" name="Círculo"/>
          <p:cNvSpPr/>
          <p:nvPr/>
        </p:nvSpPr>
        <p:spPr>
          <a:xfrm>
            <a:off x="2609761" y="9005503"/>
            <a:ext cx="200802" cy="200803"/>
          </a:xfrm>
          <a:prstGeom prst="ellipse">
            <a:avLst/>
          </a:prstGeom>
          <a:solidFill>
            <a:srgbClr val="A62A90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538280" y="-1024714"/>
            <a:ext cx="11938001" cy="11839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46277" y="4350105"/>
            <a:ext cx="12126672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Línea"/>
          <p:cNvSpPr/>
          <p:nvPr/>
        </p:nvSpPr>
        <p:spPr>
          <a:xfrm flipV="1">
            <a:off x="32722193" y="8294194"/>
            <a:ext cx="1" cy="2119806"/>
          </a:xfrm>
          <a:prstGeom prst="line">
            <a:avLst/>
          </a:prstGeom>
          <a:ln w="508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22" name="Programas e iniciativas…"/>
          <p:cNvSpPr txBox="1"/>
          <p:nvPr/>
        </p:nvSpPr>
        <p:spPr>
          <a:xfrm>
            <a:off x="2496622" y="1626341"/>
            <a:ext cx="9145914" cy="1614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5500"/>
              </a:lnSpc>
              <a:defRPr sz="5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Programas e iniciativas </a:t>
            </a:r>
          </a:p>
          <a:p>
            <a:pPr defTabSz="457200">
              <a:lnSpc>
                <a:spcPts val="5500"/>
              </a:lnSpc>
              <a:defRPr sz="5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que se insertan en estas líneas</a:t>
            </a:r>
            <a:r>
              <a:rPr b="0"/>
              <a:t> </a:t>
            </a:r>
          </a:p>
        </p:txBody>
      </p:sp>
      <p:sp>
        <p:nvSpPr>
          <p:cNvPr id="323" name="El Hospital te escucha"/>
          <p:cNvSpPr txBox="1"/>
          <p:nvPr/>
        </p:nvSpPr>
        <p:spPr>
          <a:xfrm>
            <a:off x="2472096" y="4895166"/>
            <a:ext cx="5898797" cy="849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>
            <a:lvl1pPr defTabSz="457200">
              <a:lnSpc>
                <a:spcPts val="5000"/>
              </a:lnSpc>
              <a:defRPr sz="5000" b="1">
                <a:solidFill>
                  <a:srgbClr val="009FE5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El Hospital te escucha</a:t>
            </a:r>
          </a:p>
        </p:txBody>
      </p:sp>
      <p:sp>
        <p:nvSpPr>
          <p:cNvPr id="324" name="Puntos Mujer Salud"/>
          <p:cNvSpPr txBox="1"/>
          <p:nvPr/>
        </p:nvSpPr>
        <p:spPr>
          <a:xfrm>
            <a:off x="13079610" y="3772449"/>
            <a:ext cx="8968477" cy="849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457200">
              <a:lnSpc>
                <a:spcPts val="5000"/>
              </a:lnSpc>
              <a:defRPr sz="5000" b="1">
                <a:solidFill>
                  <a:srgbClr val="966BD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Puntos Mujer Salud</a:t>
            </a:r>
          </a:p>
        </p:txBody>
      </p:sp>
      <p:sp>
        <p:nvSpPr>
          <p:cNvPr id="325" name="Presencia en 7 hospitales…"/>
          <p:cNvSpPr txBox="1"/>
          <p:nvPr/>
        </p:nvSpPr>
        <p:spPr>
          <a:xfrm>
            <a:off x="2922191" y="6164898"/>
            <a:ext cx="6783508" cy="1732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Presencia en 7 hospitales</a:t>
            </a:r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Comenzó en una Maternidad</a:t>
            </a:r>
          </a:p>
        </p:txBody>
      </p:sp>
      <p:sp>
        <p:nvSpPr>
          <p:cNvPr id="326" name="Espacios cercanos de orientación y escucha. 152 en toda la provincia.…"/>
          <p:cNvSpPr txBox="1"/>
          <p:nvPr/>
        </p:nvSpPr>
        <p:spPr>
          <a:xfrm>
            <a:off x="13494621" y="5153797"/>
            <a:ext cx="9725706" cy="2748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Espacios cercanos de orientación y escucha. 152 en toda la provincia.</a:t>
            </a:r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El próximo paso es abrirlos en los hospitales, ligados a “El Hospital te escucha”</a:t>
            </a:r>
          </a:p>
        </p:txBody>
      </p:sp>
      <p:sp>
        <p:nvSpPr>
          <p:cNvPr id="327" name="Círculo"/>
          <p:cNvSpPr/>
          <p:nvPr/>
        </p:nvSpPr>
        <p:spPr>
          <a:xfrm>
            <a:off x="13192931" y="5413482"/>
            <a:ext cx="200802" cy="200803"/>
          </a:xfrm>
          <a:prstGeom prst="ellipse">
            <a:avLst/>
          </a:prstGeom>
          <a:solidFill>
            <a:srgbClr val="946CE1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328" name="Círculo"/>
          <p:cNvSpPr/>
          <p:nvPr/>
        </p:nvSpPr>
        <p:spPr>
          <a:xfrm>
            <a:off x="13192931" y="6950316"/>
            <a:ext cx="200802" cy="200802"/>
          </a:xfrm>
          <a:prstGeom prst="ellipse">
            <a:avLst/>
          </a:prstGeom>
          <a:solidFill>
            <a:srgbClr val="946CE1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329" name="Círculo"/>
          <p:cNvSpPr/>
          <p:nvPr/>
        </p:nvSpPr>
        <p:spPr>
          <a:xfrm>
            <a:off x="2609761" y="6389435"/>
            <a:ext cx="200802" cy="200803"/>
          </a:xfrm>
          <a:prstGeom prst="ellipse">
            <a:avLst/>
          </a:prstGeom>
          <a:solidFill>
            <a:srgbClr val="009FE5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330" name="Círculo"/>
          <p:cNvSpPr/>
          <p:nvPr/>
        </p:nvSpPr>
        <p:spPr>
          <a:xfrm>
            <a:off x="2609761" y="7398816"/>
            <a:ext cx="200802" cy="200803"/>
          </a:xfrm>
          <a:prstGeom prst="ellipse">
            <a:avLst/>
          </a:prstGeom>
          <a:solidFill>
            <a:srgbClr val="009FE5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46277" y="4350105"/>
            <a:ext cx="12126672" cy="76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538280" y="-1024714"/>
            <a:ext cx="11938001" cy="11839335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Línea"/>
          <p:cNvSpPr/>
          <p:nvPr/>
        </p:nvSpPr>
        <p:spPr>
          <a:xfrm flipV="1">
            <a:off x="32722193" y="8294194"/>
            <a:ext cx="1" cy="2119806"/>
          </a:xfrm>
          <a:prstGeom prst="line">
            <a:avLst/>
          </a:prstGeom>
          <a:ln w="508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35" name="Programas e iniciativas…"/>
          <p:cNvSpPr txBox="1"/>
          <p:nvPr/>
        </p:nvSpPr>
        <p:spPr>
          <a:xfrm>
            <a:off x="2496622" y="1626341"/>
            <a:ext cx="9145914" cy="1614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5500"/>
              </a:lnSpc>
              <a:defRPr sz="5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Programas e iniciativas </a:t>
            </a:r>
          </a:p>
          <a:p>
            <a:pPr defTabSz="457200">
              <a:lnSpc>
                <a:spcPts val="5500"/>
              </a:lnSpc>
              <a:defRPr sz="5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que se insertan en estas líneas</a:t>
            </a:r>
            <a:r>
              <a:rPr b="0"/>
              <a:t> </a:t>
            </a:r>
          </a:p>
        </p:txBody>
      </p:sp>
      <p:sp>
        <p:nvSpPr>
          <p:cNvPr id="336" name="Ley 29796 (“Ley Vigo”)"/>
          <p:cNvSpPr txBox="1"/>
          <p:nvPr/>
        </p:nvSpPr>
        <p:spPr>
          <a:xfrm>
            <a:off x="2472096" y="4902560"/>
            <a:ext cx="6181496" cy="83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>
            <a:lvl1pPr defTabSz="457200">
              <a:lnSpc>
                <a:spcPts val="5000"/>
              </a:lnSpc>
              <a:defRPr sz="5000" b="1">
                <a:solidFill>
                  <a:srgbClr val="9640D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Ley 29796 (“Ley Vigo”)</a:t>
            </a:r>
          </a:p>
        </p:txBody>
      </p:sp>
      <p:sp>
        <p:nvSpPr>
          <p:cNvPr id="337" name="Apross por vos"/>
          <p:cNvSpPr txBox="1"/>
          <p:nvPr/>
        </p:nvSpPr>
        <p:spPr>
          <a:xfrm>
            <a:off x="13079610" y="3193549"/>
            <a:ext cx="8968477" cy="849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457200">
              <a:lnSpc>
                <a:spcPts val="5000"/>
              </a:lnSpc>
              <a:defRPr sz="5000" b="1">
                <a:solidFill>
                  <a:srgbClr val="FC5B1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Apross por vos</a:t>
            </a:r>
          </a:p>
        </p:txBody>
      </p:sp>
      <p:sp>
        <p:nvSpPr>
          <p:cNvPr id="338" name="Se incorpora al Programa Médico Obligatorio la cobertura integral para las personas víctimas de violencia de género."/>
          <p:cNvSpPr txBox="1"/>
          <p:nvPr/>
        </p:nvSpPr>
        <p:spPr>
          <a:xfrm>
            <a:off x="2395917" y="6054683"/>
            <a:ext cx="6783509" cy="2756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Se </a:t>
            </a:r>
            <a:r>
              <a:rPr dirty="0" err="1"/>
              <a:t>incorpora</a:t>
            </a:r>
            <a:r>
              <a:rPr dirty="0"/>
              <a:t> al </a:t>
            </a:r>
            <a:r>
              <a:rPr dirty="0" err="1"/>
              <a:t>Programa</a:t>
            </a:r>
            <a:r>
              <a:rPr dirty="0"/>
              <a:t> </a:t>
            </a:r>
            <a:r>
              <a:rPr dirty="0" err="1"/>
              <a:t>Médico</a:t>
            </a:r>
            <a:r>
              <a:rPr dirty="0"/>
              <a:t> </a:t>
            </a:r>
            <a:r>
              <a:rPr dirty="0" err="1"/>
              <a:t>Obligatorio</a:t>
            </a:r>
            <a:r>
              <a:rPr dirty="0"/>
              <a:t> la </a:t>
            </a:r>
            <a:r>
              <a:rPr dirty="0" err="1"/>
              <a:t>cobertura</a:t>
            </a:r>
            <a:r>
              <a:rPr dirty="0"/>
              <a:t> integral para las personas </a:t>
            </a:r>
            <a:r>
              <a:rPr dirty="0" err="1"/>
              <a:t>víctimas</a:t>
            </a:r>
            <a:r>
              <a:rPr dirty="0"/>
              <a:t> de </a:t>
            </a:r>
            <a:r>
              <a:rPr dirty="0" err="1"/>
              <a:t>violencia</a:t>
            </a:r>
            <a:r>
              <a:rPr dirty="0"/>
              <a:t> de </a:t>
            </a:r>
            <a:r>
              <a:rPr dirty="0" err="1"/>
              <a:t>género</a:t>
            </a:r>
            <a:r>
              <a:rPr dirty="0"/>
              <a:t>.</a:t>
            </a:r>
          </a:p>
        </p:txBody>
      </p:sp>
      <p:sp>
        <p:nvSpPr>
          <p:cNvPr id="339" name="Pionera con el PROSAVI, también impulsado por Alejandra Vigo…"/>
          <p:cNvSpPr txBox="1"/>
          <p:nvPr/>
        </p:nvSpPr>
        <p:spPr>
          <a:xfrm>
            <a:off x="13494621" y="4598367"/>
            <a:ext cx="9644366" cy="4780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Pionera con el PROSAVI, también impulsado por Alejandra Vigo</a:t>
            </a:r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En 2021, actualiza los módulos de cobertura, para adaptarlos a las necesidades actuales</a:t>
            </a:r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En 2022, se amplía para poner a disposición su red de prestadores también para personas sin obra social</a:t>
            </a:r>
          </a:p>
        </p:txBody>
      </p:sp>
      <p:sp>
        <p:nvSpPr>
          <p:cNvPr id="340" name="Círculo"/>
          <p:cNvSpPr/>
          <p:nvPr/>
        </p:nvSpPr>
        <p:spPr>
          <a:xfrm>
            <a:off x="13192931" y="4794552"/>
            <a:ext cx="200802" cy="200802"/>
          </a:xfrm>
          <a:prstGeom prst="ellipse">
            <a:avLst/>
          </a:prstGeom>
          <a:solidFill>
            <a:srgbClr val="FC5B1F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341" name="Círculo"/>
          <p:cNvSpPr/>
          <p:nvPr/>
        </p:nvSpPr>
        <p:spPr>
          <a:xfrm>
            <a:off x="13192931" y="6398338"/>
            <a:ext cx="200802" cy="200803"/>
          </a:xfrm>
          <a:prstGeom prst="ellipse">
            <a:avLst/>
          </a:prstGeom>
          <a:solidFill>
            <a:srgbClr val="FC5B1F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342" name="Círculo"/>
          <p:cNvSpPr/>
          <p:nvPr/>
        </p:nvSpPr>
        <p:spPr>
          <a:xfrm>
            <a:off x="13192931" y="7900524"/>
            <a:ext cx="200802" cy="200803"/>
          </a:xfrm>
          <a:prstGeom prst="ellipse">
            <a:avLst/>
          </a:prstGeom>
          <a:solidFill>
            <a:srgbClr val="FC5B1F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059" y="5562886"/>
            <a:ext cx="19189701" cy="106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483" y="4166482"/>
            <a:ext cx="19342101" cy="138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47"/>
            <a:ext cx="24384001" cy="419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Línea"/>
          <p:cNvSpPr/>
          <p:nvPr/>
        </p:nvSpPr>
        <p:spPr>
          <a:xfrm flipV="1">
            <a:off x="32722193" y="8294194"/>
            <a:ext cx="1" cy="2119806"/>
          </a:xfrm>
          <a:prstGeom prst="line">
            <a:avLst/>
          </a:prstGeom>
          <a:ln w="508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48" name="Toma de decisiones basadas…"/>
          <p:cNvSpPr txBox="1"/>
          <p:nvPr/>
        </p:nvSpPr>
        <p:spPr>
          <a:xfrm>
            <a:off x="2329059" y="1681432"/>
            <a:ext cx="20531572" cy="2526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9000"/>
              </a:lnSpc>
              <a:defRPr sz="90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Toma de decisiones basadas</a:t>
            </a:r>
          </a:p>
          <a:p>
            <a:pPr defTabSz="457200">
              <a:lnSpc>
                <a:spcPts val="9000"/>
              </a:lnSpc>
              <a:defRPr sz="90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en la información</a:t>
            </a:r>
          </a:p>
        </p:txBody>
      </p:sp>
      <p:sp>
        <p:nvSpPr>
          <p:cNvPr id="349" name="Dedomena Monitor de datos que agrupa:"/>
          <p:cNvSpPr txBox="1"/>
          <p:nvPr/>
        </p:nvSpPr>
        <p:spPr>
          <a:xfrm>
            <a:off x="2652475" y="4603120"/>
            <a:ext cx="11670178" cy="964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 defTabSz="457200">
              <a:lnSpc>
                <a:spcPts val="6000"/>
              </a:lnSpc>
              <a:defRPr sz="6000" b="1">
                <a:solidFill>
                  <a:srgbClr val="69519E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Dedomena </a:t>
            </a:r>
            <a:r>
              <a:rPr sz="5000" b="0"/>
              <a:t>Monitor de datos que agrupa:</a:t>
            </a:r>
          </a:p>
        </p:txBody>
      </p:sp>
      <p:sp>
        <p:nvSpPr>
          <p:cNvPr id="350" name="Monitor sanitario / SIGIPSA"/>
          <p:cNvSpPr txBox="1"/>
          <p:nvPr/>
        </p:nvSpPr>
        <p:spPr>
          <a:xfrm>
            <a:off x="10295333" y="5647311"/>
            <a:ext cx="7524813" cy="83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>
            <a:lvl1pPr defTabSz="457200">
              <a:lnSpc>
                <a:spcPts val="115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pPr>
              <a:lnSpc>
                <a:spcPts val="5000"/>
              </a:lnSpc>
            </a:pPr>
            <a:r>
              <a:rPr sz="5000">
                <a:latin typeface="Calibri" panose="020F0502020204030204" pitchFamily="34" charset="0"/>
                <a:cs typeface="Calibri" panose="020F0502020204030204" pitchFamily="34" charset="0"/>
              </a:rPr>
              <a:t>Monitor sanitario / SIGIPSA</a:t>
            </a:r>
          </a:p>
        </p:txBody>
      </p:sp>
      <p:sp>
        <p:nvSpPr>
          <p:cNvPr id="351" name="SiSalud…"/>
          <p:cNvSpPr txBox="1"/>
          <p:nvPr/>
        </p:nvSpPr>
        <p:spPr>
          <a:xfrm>
            <a:off x="2720864" y="6583600"/>
            <a:ext cx="4496215" cy="1732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4000"/>
              </a:lnSpc>
              <a:defRPr sz="4000" b="1">
                <a:solidFill>
                  <a:srgbClr val="DD5901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SiSalud</a:t>
            </a:r>
            <a:endParaRPr b="0"/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Sistema Integral de Gestión Hospitalaria</a:t>
            </a:r>
          </a:p>
        </p:txBody>
      </p:sp>
      <p:sp>
        <p:nvSpPr>
          <p:cNvPr id="352" name="SIGIPSA…"/>
          <p:cNvSpPr txBox="1"/>
          <p:nvPr/>
        </p:nvSpPr>
        <p:spPr>
          <a:xfrm>
            <a:off x="10426095" y="6641770"/>
            <a:ext cx="12764511" cy="2240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4000"/>
              </a:lnSpc>
              <a:defRPr sz="4000" b="1">
                <a:solidFill>
                  <a:srgbClr val="69519E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SIGIPSA</a:t>
            </a:r>
            <a:endParaRPr b="0"/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Plataforma informática que utilizan los municipios </a:t>
            </a:r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y vacunatorios para registrar prácticas de prevención </a:t>
            </a:r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y promoción de la salud:</a:t>
            </a:r>
          </a:p>
        </p:txBody>
      </p:sp>
      <p:sp>
        <p:nvSpPr>
          <p:cNvPr id="353" name="Control de niño/a sano/a…"/>
          <p:cNvSpPr txBox="1"/>
          <p:nvPr/>
        </p:nvSpPr>
        <p:spPr>
          <a:xfrm>
            <a:off x="10527695" y="9134688"/>
            <a:ext cx="5507056" cy="2240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Control de niño/a sano/a</a:t>
            </a:r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Test de VIH y sífilis a personas embarazadas</a:t>
            </a:r>
          </a:p>
        </p:txBody>
      </p:sp>
      <p:sp>
        <p:nvSpPr>
          <p:cNvPr id="354" name="Ecografías a personas embarazadas…"/>
          <p:cNvSpPr txBox="1"/>
          <p:nvPr/>
        </p:nvSpPr>
        <p:spPr>
          <a:xfrm>
            <a:off x="17131695" y="9134689"/>
            <a:ext cx="5507056" cy="2240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Ecografías a personas embarazadas</a:t>
            </a:r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Vacunación </a:t>
            </a:r>
          </a:p>
        </p:txBody>
      </p:sp>
      <p:sp>
        <p:nvSpPr>
          <p:cNvPr id="355" name="Círculo"/>
          <p:cNvSpPr/>
          <p:nvPr/>
        </p:nvSpPr>
        <p:spPr>
          <a:xfrm>
            <a:off x="10262799" y="9399954"/>
            <a:ext cx="200802" cy="200802"/>
          </a:xfrm>
          <a:prstGeom prst="ellipse">
            <a:avLst/>
          </a:prstGeom>
          <a:solidFill>
            <a:srgbClr val="69519E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356" name="Círculo"/>
          <p:cNvSpPr/>
          <p:nvPr/>
        </p:nvSpPr>
        <p:spPr>
          <a:xfrm>
            <a:off x="16815999" y="9399954"/>
            <a:ext cx="200802" cy="200802"/>
          </a:xfrm>
          <a:prstGeom prst="ellipse">
            <a:avLst/>
          </a:prstGeom>
          <a:solidFill>
            <a:srgbClr val="69519E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pic>
        <p:nvPicPr>
          <p:cNvPr id="357" name="Imagen" descr="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83" y="5562886"/>
            <a:ext cx="5969001" cy="1066801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Círculo"/>
          <p:cNvSpPr/>
          <p:nvPr/>
        </p:nvSpPr>
        <p:spPr>
          <a:xfrm>
            <a:off x="10262799" y="10382678"/>
            <a:ext cx="200802" cy="200803"/>
          </a:xfrm>
          <a:prstGeom prst="ellipse">
            <a:avLst/>
          </a:prstGeom>
          <a:solidFill>
            <a:srgbClr val="69519E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359" name="Círculo"/>
          <p:cNvSpPr/>
          <p:nvPr/>
        </p:nvSpPr>
        <p:spPr>
          <a:xfrm>
            <a:off x="16815999" y="11064850"/>
            <a:ext cx="200803" cy="200802"/>
          </a:xfrm>
          <a:prstGeom prst="ellipse">
            <a:avLst/>
          </a:prstGeom>
          <a:solidFill>
            <a:srgbClr val="69519E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360" name="SiSalud"/>
          <p:cNvSpPr txBox="1"/>
          <p:nvPr/>
        </p:nvSpPr>
        <p:spPr>
          <a:xfrm>
            <a:off x="2686218" y="5647311"/>
            <a:ext cx="2109869" cy="83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>
            <a:lvl1pPr defTabSz="457200">
              <a:lnSpc>
                <a:spcPts val="115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pPr>
              <a:lnSpc>
                <a:spcPts val="5000"/>
              </a:lnSpc>
            </a:pPr>
            <a:r>
              <a:rPr sz="5000" dirty="0" err="1">
                <a:latin typeface="Calibri" panose="020F0502020204030204" pitchFamily="34" charset="0"/>
                <a:cs typeface="Calibri" panose="020F0502020204030204" pitchFamily="34" charset="0"/>
              </a:rPr>
              <a:t>SiSalud</a:t>
            </a:r>
            <a:endParaRPr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914" y="8504497"/>
            <a:ext cx="13643532" cy="347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7"/>
            <a:ext cx="24384001" cy="419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Línea"/>
          <p:cNvSpPr/>
          <p:nvPr/>
        </p:nvSpPr>
        <p:spPr>
          <a:xfrm flipV="1">
            <a:off x="32722193" y="8294194"/>
            <a:ext cx="1" cy="2119806"/>
          </a:xfrm>
          <a:prstGeom prst="line">
            <a:avLst/>
          </a:prstGeom>
          <a:ln w="508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65" name="Pagos por cumplimiento de metas sanitarias"/>
          <p:cNvSpPr txBox="1"/>
          <p:nvPr/>
        </p:nvSpPr>
        <p:spPr>
          <a:xfrm>
            <a:off x="2329059" y="1681432"/>
            <a:ext cx="20531572" cy="2526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457200">
              <a:lnSpc>
                <a:spcPts val="9000"/>
              </a:lnSpc>
              <a:defRPr sz="90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Pagos por cumplimiento de metas sanitarias</a:t>
            </a:r>
          </a:p>
        </p:txBody>
      </p:sp>
      <p:sp>
        <p:nvSpPr>
          <p:cNvPr id="366" name="Permite a municipios y comunas acreditar el cumplimiento de metas en relación a líneas de cuidado priorizadas:"/>
          <p:cNvSpPr txBox="1"/>
          <p:nvPr/>
        </p:nvSpPr>
        <p:spPr>
          <a:xfrm>
            <a:off x="2362190" y="4594068"/>
            <a:ext cx="20975300" cy="148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457200">
              <a:lnSpc>
                <a:spcPts val="5000"/>
              </a:lnSpc>
              <a:defRPr sz="5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Permite a municipios y comunas acreditar el cumplimiento de metas en relación a líneas de cuidado priorizadas:</a:t>
            </a:r>
          </a:p>
        </p:txBody>
      </p:sp>
      <p:sp>
        <p:nvSpPr>
          <p:cNvPr id="367" name="Objetivos:…"/>
          <p:cNvSpPr txBox="1"/>
          <p:nvPr/>
        </p:nvSpPr>
        <p:spPr>
          <a:xfrm>
            <a:off x="16673292" y="5994926"/>
            <a:ext cx="6552388" cy="532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4000"/>
              </a:lnSpc>
              <a:defRPr sz="4000" b="1">
                <a:solidFill>
                  <a:srgbClr val="69519E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Objetivos</a:t>
            </a:r>
            <a:r>
              <a:rPr dirty="0"/>
              <a:t>:</a:t>
            </a:r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Brindar</a:t>
            </a:r>
            <a:r>
              <a:rPr dirty="0"/>
              <a:t> </a:t>
            </a:r>
            <a:r>
              <a:rPr dirty="0" err="1"/>
              <a:t>financiamiento</a:t>
            </a:r>
            <a:r>
              <a:rPr dirty="0"/>
              <a:t> a los </a:t>
            </a:r>
            <a:r>
              <a:rPr dirty="0" err="1"/>
              <a:t>municipios</a:t>
            </a:r>
            <a:r>
              <a:rPr dirty="0"/>
              <a:t> que </a:t>
            </a:r>
            <a:r>
              <a:rPr dirty="0" err="1"/>
              <a:t>alcancen</a:t>
            </a:r>
            <a:r>
              <a:rPr dirty="0"/>
              <a:t> las </a:t>
            </a:r>
            <a:r>
              <a:rPr dirty="0" err="1"/>
              <a:t>metas</a:t>
            </a:r>
            <a:endParaRPr dirty="0"/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Fortalecer</a:t>
            </a:r>
            <a:r>
              <a:rPr dirty="0"/>
              <a:t> el primer </a:t>
            </a:r>
            <a:r>
              <a:rPr dirty="0" err="1"/>
              <a:t>nivel</a:t>
            </a:r>
            <a:r>
              <a:rPr dirty="0"/>
              <a:t> de </a:t>
            </a:r>
            <a:r>
              <a:rPr dirty="0" err="1"/>
              <a:t>atención</a:t>
            </a:r>
            <a:endParaRPr dirty="0"/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Potenciar</a:t>
            </a:r>
            <a:r>
              <a:rPr dirty="0"/>
              <a:t> la </a:t>
            </a:r>
            <a:r>
              <a:rPr dirty="0" err="1"/>
              <a:t>rectoría</a:t>
            </a:r>
            <a:r>
              <a:rPr dirty="0"/>
              <a:t> del </a:t>
            </a:r>
            <a:r>
              <a:rPr dirty="0" err="1"/>
              <a:t>Ministerio</a:t>
            </a:r>
            <a:r>
              <a:rPr dirty="0"/>
              <a:t> de </a:t>
            </a:r>
            <a:r>
              <a:rPr dirty="0" err="1"/>
              <a:t>Salud</a:t>
            </a:r>
            <a:r>
              <a:rPr dirty="0"/>
              <a:t> provincial</a:t>
            </a:r>
          </a:p>
        </p:txBody>
      </p:sp>
      <p:sp>
        <p:nvSpPr>
          <p:cNvPr id="368" name="Círculo"/>
          <p:cNvSpPr/>
          <p:nvPr/>
        </p:nvSpPr>
        <p:spPr>
          <a:xfrm>
            <a:off x="2290734" y="6767383"/>
            <a:ext cx="200802" cy="200803"/>
          </a:xfrm>
          <a:prstGeom prst="ellipse">
            <a:avLst/>
          </a:prstGeom>
          <a:solidFill>
            <a:srgbClr val="DD5901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369" name="3 mediciones…"/>
          <p:cNvSpPr txBox="1"/>
          <p:nvPr/>
        </p:nvSpPr>
        <p:spPr>
          <a:xfrm>
            <a:off x="7857193" y="14279135"/>
            <a:ext cx="5752241" cy="5929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5000"/>
              </a:lnSpc>
              <a:defRPr sz="50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3 mediciones</a:t>
            </a:r>
            <a:endParaRPr b="0"/>
          </a:p>
          <a:p>
            <a:pPr defTabSz="457200">
              <a:lnSpc>
                <a:spcPts val="5000"/>
              </a:lnSpc>
              <a:defRPr sz="5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 b="0"/>
          </a:p>
          <a:p>
            <a:pPr defTabSz="457200">
              <a:lnSpc>
                <a:spcPts val="5000"/>
              </a:lnSpc>
              <a:defRPr sz="50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193 municipios cumplieron en forma plena o parcial</a:t>
            </a:r>
            <a:endParaRPr b="0"/>
          </a:p>
          <a:p>
            <a:pPr defTabSz="457200">
              <a:lnSpc>
                <a:spcPts val="5000"/>
              </a:lnSpc>
              <a:defRPr sz="5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 b="0"/>
          </a:p>
          <a:p>
            <a:pPr defTabSz="457200">
              <a:lnSpc>
                <a:spcPts val="5000"/>
              </a:lnSpc>
              <a:defRPr sz="50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Avance del 17% </a:t>
            </a:r>
          </a:p>
          <a:p>
            <a:pPr defTabSz="457200">
              <a:lnSpc>
                <a:spcPts val="5000"/>
              </a:lnSpc>
              <a:defRPr sz="50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con respecto a la primera medición</a:t>
            </a:r>
          </a:p>
        </p:txBody>
      </p:sp>
      <p:sp>
        <p:nvSpPr>
          <p:cNvPr id="370" name="Seguimiento de personas embarazadas"/>
          <p:cNvSpPr txBox="1"/>
          <p:nvPr/>
        </p:nvSpPr>
        <p:spPr>
          <a:xfrm>
            <a:off x="2536361" y="6465305"/>
            <a:ext cx="6224607" cy="148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457200">
              <a:lnSpc>
                <a:spcPts val="5000"/>
              </a:lnSpc>
              <a:defRPr sz="5000">
                <a:solidFill>
                  <a:srgbClr val="DD5901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Seguimiento de personas embarazadas</a:t>
            </a:r>
          </a:p>
        </p:txBody>
      </p:sp>
      <p:sp>
        <p:nvSpPr>
          <p:cNvPr id="371" name="Círculo"/>
          <p:cNvSpPr/>
          <p:nvPr/>
        </p:nvSpPr>
        <p:spPr>
          <a:xfrm>
            <a:off x="5625910" y="8783061"/>
            <a:ext cx="1962756" cy="1962756"/>
          </a:xfrm>
          <a:prstGeom prst="ellipse">
            <a:avLst/>
          </a:prstGeom>
          <a:solidFill>
            <a:srgbClr val="DD5901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372" name="mediciones"/>
          <p:cNvSpPr txBox="1"/>
          <p:nvPr/>
        </p:nvSpPr>
        <p:spPr>
          <a:xfrm>
            <a:off x="5456090" y="10771701"/>
            <a:ext cx="2302396" cy="649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>
            <a:lvl1pPr algn="ctr" defTabSz="457200">
              <a:lnSpc>
                <a:spcPts val="3500"/>
              </a:lnSpc>
              <a:defRPr sz="3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mediciones</a:t>
            </a:r>
          </a:p>
        </p:txBody>
      </p:sp>
      <p:sp>
        <p:nvSpPr>
          <p:cNvPr id="373" name="3"/>
          <p:cNvSpPr txBox="1"/>
          <p:nvPr/>
        </p:nvSpPr>
        <p:spPr>
          <a:xfrm>
            <a:off x="6252026" y="9139600"/>
            <a:ext cx="710524" cy="1249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>
            <a:lvl1pPr algn="ctr" defTabSz="457200">
              <a:lnSpc>
                <a:spcPts val="8000"/>
              </a:lnSpc>
              <a:defRPr sz="80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</a:t>
            </a:r>
          </a:p>
        </p:txBody>
      </p:sp>
      <p:sp>
        <p:nvSpPr>
          <p:cNvPr id="374" name="Círculo"/>
          <p:cNvSpPr/>
          <p:nvPr/>
        </p:nvSpPr>
        <p:spPr>
          <a:xfrm>
            <a:off x="10762423" y="8794005"/>
            <a:ext cx="1962756" cy="1962756"/>
          </a:xfrm>
          <a:prstGeom prst="ellipse">
            <a:avLst/>
          </a:prstGeom>
          <a:solidFill>
            <a:srgbClr val="DD5901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375" name="municipios cumplieron…"/>
          <p:cNvSpPr txBox="1"/>
          <p:nvPr/>
        </p:nvSpPr>
        <p:spPr>
          <a:xfrm>
            <a:off x="9267805" y="10782645"/>
            <a:ext cx="4951990" cy="1094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algn="ctr" defTabSz="457200">
              <a:lnSpc>
                <a:spcPts val="3500"/>
              </a:lnSpc>
              <a:defRPr sz="3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municipios cumplieron </a:t>
            </a:r>
          </a:p>
          <a:p>
            <a:pPr algn="ctr" defTabSz="457200">
              <a:lnSpc>
                <a:spcPts val="3500"/>
              </a:lnSpc>
              <a:defRPr sz="3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en forma plena o parcial</a:t>
            </a:r>
          </a:p>
        </p:txBody>
      </p:sp>
      <p:sp>
        <p:nvSpPr>
          <p:cNvPr id="376" name="193"/>
          <p:cNvSpPr txBox="1"/>
          <p:nvPr/>
        </p:nvSpPr>
        <p:spPr>
          <a:xfrm>
            <a:off x="10873593" y="9150543"/>
            <a:ext cx="1740415" cy="1249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>
            <a:lvl1pPr algn="ctr" defTabSz="457200">
              <a:lnSpc>
                <a:spcPts val="8000"/>
              </a:lnSpc>
              <a:defRPr sz="80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193</a:t>
            </a:r>
          </a:p>
        </p:txBody>
      </p:sp>
      <p:sp>
        <p:nvSpPr>
          <p:cNvPr id="380" name="Círculo"/>
          <p:cNvSpPr/>
          <p:nvPr/>
        </p:nvSpPr>
        <p:spPr>
          <a:xfrm>
            <a:off x="9469313" y="6767383"/>
            <a:ext cx="200803" cy="200803"/>
          </a:xfrm>
          <a:prstGeom prst="ellipse">
            <a:avLst/>
          </a:prstGeom>
          <a:solidFill>
            <a:srgbClr val="DD5901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381" name="Seguimiento de personas con diabetes"/>
          <p:cNvSpPr txBox="1"/>
          <p:nvPr/>
        </p:nvSpPr>
        <p:spPr>
          <a:xfrm>
            <a:off x="9724108" y="6465305"/>
            <a:ext cx="6224607" cy="148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457200">
              <a:lnSpc>
                <a:spcPts val="5000"/>
              </a:lnSpc>
              <a:defRPr sz="5000">
                <a:solidFill>
                  <a:srgbClr val="DD5901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Seguimiento de personas con diabetes</a:t>
            </a:r>
          </a:p>
        </p:txBody>
      </p:sp>
      <p:sp>
        <p:nvSpPr>
          <p:cNvPr id="382" name="Círculo"/>
          <p:cNvSpPr/>
          <p:nvPr/>
        </p:nvSpPr>
        <p:spPr>
          <a:xfrm>
            <a:off x="16436170" y="6757599"/>
            <a:ext cx="200803" cy="200802"/>
          </a:xfrm>
          <a:prstGeom prst="ellipse">
            <a:avLst/>
          </a:prstGeom>
          <a:solidFill>
            <a:srgbClr val="69519E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>
              <a:defRPr>
                <a:solidFill>
                  <a:srgbClr val="69519E"/>
                </a:solidFill>
              </a:defRPr>
            </a:pPr>
            <a:endParaRPr/>
          </a:p>
        </p:txBody>
      </p:sp>
      <p:sp>
        <p:nvSpPr>
          <p:cNvPr id="383" name="Círculo"/>
          <p:cNvSpPr/>
          <p:nvPr/>
        </p:nvSpPr>
        <p:spPr>
          <a:xfrm>
            <a:off x="16236145" y="8860051"/>
            <a:ext cx="200803" cy="200803"/>
          </a:xfrm>
          <a:prstGeom prst="ellipse">
            <a:avLst/>
          </a:prstGeom>
          <a:solidFill>
            <a:srgbClr val="69519E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>
              <a:defRPr>
                <a:solidFill>
                  <a:srgbClr val="69519E"/>
                </a:solidFill>
              </a:defRPr>
            </a:pPr>
            <a:endParaRPr/>
          </a:p>
        </p:txBody>
      </p:sp>
      <p:sp>
        <p:nvSpPr>
          <p:cNvPr id="384" name="Círculo"/>
          <p:cNvSpPr/>
          <p:nvPr/>
        </p:nvSpPr>
        <p:spPr>
          <a:xfrm>
            <a:off x="16321870" y="10371263"/>
            <a:ext cx="200803" cy="200802"/>
          </a:xfrm>
          <a:prstGeom prst="ellipse">
            <a:avLst/>
          </a:prstGeom>
          <a:solidFill>
            <a:srgbClr val="69519E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>
              <a:defRPr>
                <a:solidFill>
                  <a:srgbClr val="69519E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¡MUCHAS GRACIAS!"/>
          <p:cNvSpPr txBox="1"/>
          <p:nvPr/>
        </p:nvSpPr>
        <p:spPr>
          <a:xfrm>
            <a:off x="6134998" y="5077026"/>
            <a:ext cx="12114004" cy="1281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algn="ctr">
              <a:lnSpc>
                <a:spcPts val="8000"/>
              </a:lnSpc>
              <a:defRPr sz="90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¡MUCHAS GRACIAS!</a:t>
            </a:r>
          </a:p>
        </p:txBody>
      </p:sp>
      <p:pic>
        <p:nvPicPr>
          <p:cNvPr id="405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747" y="7741248"/>
            <a:ext cx="1939748" cy="768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095" y="7448843"/>
            <a:ext cx="10022482" cy="13528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Imagen" descr="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423" y="7693458"/>
            <a:ext cx="2485724" cy="9727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7"/>
            <a:ext cx="24384001" cy="4191001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Línea"/>
          <p:cNvSpPr/>
          <p:nvPr/>
        </p:nvSpPr>
        <p:spPr>
          <a:xfrm flipV="1">
            <a:off x="32722193" y="8294194"/>
            <a:ext cx="1" cy="2119806"/>
          </a:xfrm>
          <a:prstGeom prst="line">
            <a:avLst/>
          </a:prstGeom>
          <a:ln w="508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5" name="Objetivo del convenio"/>
          <p:cNvSpPr txBox="1"/>
          <p:nvPr/>
        </p:nvSpPr>
        <p:spPr>
          <a:xfrm>
            <a:off x="2329059" y="1681432"/>
            <a:ext cx="20531572" cy="1383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457200">
              <a:lnSpc>
                <a:spcPts val="9000"/>
              </a:lnSpc>
              <a:defRPr sz="90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Objetivo del convenio</a:t>
            </a:r>
          </a:p>
        </p:txBody>
      </p:sp>
      <p:pic>
        <p:nvPicPr>
          <p:cNvPr id="76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5566"/>
            <a:ext cx="23368000" cy="2159001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Cooperación en el diseño e implementación de estrategias de acuerdo a las prioridades estratégicas de OPS en Argentina:"/>
          <p:cNvSpPr txBox="1"/>
          <p:nvPr/>
        </p:nvSpPr>
        <p:spPr>
          <a:xfrm>
            <a:off x="2572822" y="4608917"/>
            <a:ext cx="18573185" cy="148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457200">
              <a:lnSpc>
                <a:spcPts val="5000"/>
              </a:lnSpc>
              <a:defRPr sz="5000">
                <a:solidFill>
                  <a:srgbClr val="53067D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Cooperación en el diseño e implementación de estrategias de acuerdo a las prioridades estratégicas de OPS en Argentina:</a:t>
            </a:r>
          </a:p>
        </p:txBody>
      </p:sp>
      <p:sp>
        <p:nvSpPr>
          <p:cNvPr id="78" name="Fortalecimiento de la capacidad institucional y el uso de información para la gestión e investigación en salud."/>
          <p:cNvSpPr txBox="1"/>
          <p:nvPr/>
        </p:nvSpPr>
        <p:spPr>
          <a:xfrm>
            <a:off x="2496622" y="6763414"/>
            <a:ext cx="3874397" cy="3313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3500"/>
              </a:lnSpc>
              <a:defRPr sz="34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Fortalecimiento de la </a:t>
            </a:r>
            <a:r>
              <a:rPr b="1">
                <a:solidFill>
                  <a:srgbClr val="DD5901"/>
                </a:solidFill>
              </a:rPr>
              <a:t>capacidad</a:t>
            </a:r>
            <a:r>
              <a:rPr b="1"/>
              <a:t> </a:t>
            </a:r>
            <a:r>
              <a:rPr b="1">
                <a:solidFill>
                  <a:srgbClr val="DD5901"/>
                </a:solidFill>
              </a:rPr>
              <a:t>institucional</a:t>
            </a:r>
            <a:r>
              <a:rPr b="1"/>
              <a:t> </a:t>
            </a:r>
            <a:r>
              <a:t>y el </a:t>
            </a:r>
            <a:r>
              <a:rPr b="1">
                <a:solidFill>
                  <a:srgbClr val="DD5901"/>
                </a:solidFill>
              </a:rPr>
              <a:t>uso</a:t>
            </a:r>
            <a:r>
              <a:rPr b="1"/>
              <a:t> </a:t>
            </a:r>
            <a:r>
              <a:rPr b="1">
                <a:solidFill>
                  <a:srgbClr val="DD5901"/>
                </a:solidFill>
              </a:rPr>
              <a:t>de</a:t>
            </a:r>
            <a:r>
              <a:rPr b="1"/>
              <a:t> </a:t>
            </a:r>
            <a:r>
              <a:rPr b="1">
                <a:solidFill>
                  <a:srgbClr val="DD5901"/>
                </a:solidFill>
              </a:rPr>
              <a:t>información</a:t>
            </a:r>
            <a:r>
              <a:rPr b="1"/>
              <a:t> </a:t>
            </a:r>
            <a:r>
              <a:t>para la gestión e investigación en salud.</a:t>
            </a:r>
          </a:p>
        </p:txBody>
      </p:sp>
      <p:sp>
        <p:nvSpPr>
          <p:cNvPr id="79" name="Fortalecimiento de modelos de gestión basados en atención primaria de la salud con el enfoque de redes integradas e integrales de servicios de salud."/>
          <p:cNvSpPr txBox="1"/>
          <p:nvPr/>
        </p:nvSpPr>
        <p:spPr>
          <a:xfrm>
            <a:off x="6746280" y="6763414"/>
            <a:ext cx="3874397" cy="3757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3500"/>
              </a:lnSpc>
              <a:defRPr sz="34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Fortalecimiento de </a:t>
            </a:r>
            <a:r>
              <a:rPr b="1">
                <a:solidFill>
                  <a:srgbClr val="DD5901"/>
                </a:solidFill>
              </a:rPr>
              <a:t>modelos</a:t>
            </a:r>
            <a:r>
              <a:rPr b="1"/>
              <a:t> </a:t>
            </a:r>
            <a:r>
              <a:rPr b="1">
                <a:solidFill>
                  <a:srgbClr val="DD5901"/>
                </a:solidFill>
              </a:rPr>
              <a:t>de</a:t>
            </a:r>
            <a:r>
              <a:rPr b="1"/>
              <a:t> </a:t>
            </a:r>
            <a:r>
              <a:rPr b="1">
                <a:solidFill>
                  <a:srgbClr val="DD5901"/>
                </a:solidFill>
              </a:rPr>
              <a:t>gestión</a:t>
            </a:r>
            <a:r>
              <a:rPr b="1"/>
              <a:t> </a:t>
            </a:r>
            <a:r>
              <a:t>basados en </a:t>
            </a:r>
            <a:r>
              <a:rPr b="1">
                <a:solidFill>
                  <a:srgbClr val="DD5901"/>
                </a:solidFill>
              </a:rPr>
              <a:t>atención</a:t>
            </a:r>
            <a:r>
              <a:rPr b="1"/>
              <a:t> </a:t>
            </a:r>
            <a:r>
              <a:rPr b="1">
                <a:solidFill>
                  <a:srgbClr val="DD5901"/>
                </a:solidFill>
              </a:rPr>
              <a:t>primaria</a:t>
            </a:r>
            <a:r>
              <a:rPr b="1"/>
              <a:t> </a:t>
            </a:r>
            <a:r>
              <a:rPr b="1">
                <a:solidFill>
                  <a:srgbClr val="DD5901"/>
                </a:solidFill>
              </a:rPr>
              <a:t>de la salud</a:t>
            </a:r>
            <a:r>
              <a:rPr b="1"/>
              <a:t> </a:t>
            </a:r>
            <a:r>
              <a:t>con el enfoque de </a:t>
            </a:r>
            <a:r>
              <a:rPr b="1">
                <a:solidFill>
                  <a:srgbClr val="DD5901"/>
                </a:solidFill>
              </a:rPr>
              <a:t>redes</a:t>
            </a:r>
            <a:r>
              <a:t> integradas e integrales de servicios de salud.</a:t>
            </a:r>
          </a:p>
        </p:txBody>
      </p:sp>
      <p:sp>
        <p:nvSpPr>
          <p:cNvPr id="80" name="La implementación de modelos de financiamiento y gestión del sistema basadas en resultados sanitarios"/>
          <p:cNvSpPr txBox="1"/>
          <p:nvPr/>
        </p:nvSpPr>
        <p:spPr>
          <a:xfrm>
            <a:off x="10995937" y="6763414"/>
            <a:ext cx="3874397" cy="3313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3500"/>
              </a:lnSpc>
              <a:defRPr sz="34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0"/>
              <a:t>La implementación de </a:t>
            </a:r>
            <a:r>
              <a:rPr>
                <a:solidFill>
                  <a:srgbClr val="DD5901"/>
                </a:solidFill>
              </a:rPr>
              <a:t>modelos de financiamiento y gestión</a:t>
            </a:r>
            <a:r>
              <a:t> </a:t>
            </a:r>
            <a:r>
              <a:rPr b="0"/>
              <a:t>del sistema </a:t>
            </a:r>
            <a:r>
              <a:rPr>
                <a:solidFill>
                  <a:srgbClr val="DD5901"/>
                </a:solidFill>
              </a:rPr>
              <a:t>basadas en resultados sanitarios</a:t>
            </a:r>
          </a:p>
        </p:txBody>
      </p:sp>
      <p:sp>
        <p:nvSpPr>
          <p:cNvPr id="81" name="El fortalecimiento de las estrategias de vigilancia para enfermedades transmisibles y no transmisibles"/>
          <p:cNvSpPr txBox="1"/>
          <p:nvPr/>
        </p:nvSpPr>
        <p:spPr>
          <a:xfrm>
            <a:off x="15306993" y="6763414"/>
            <a:ext cx="3751601" cy="2868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3500"/>
              </a:lnSpc>
              <a:defRPr sz="34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0"/>
              <a:t>El fortalecimiento de las estrategias de </a:t>
            </a:r>
            <a:r>
              <a:rPr>
                <a:solidFill>
                  <a:srgbClr val="DD5901"/>
                </a:solidFill>
              </a:rPr>
              <a:t>vigilancia</a:t>
            </a:r>
            <a:r>
              <a:rPr b="0"/>
              <a:t> para </a:t>
            </a:r>
            <a:r>
              <a:rPr>
                <a:solidFill>
                  <a:srgbClr val="DD5901"/>
                </a:solidFill>
              </a:rPr>
              <a:t>enfermedades transmisibles y no transmisibles</a:t>
            </a:r>
          </a:p>
        </p:txBody>
      </p:sp>
      <p:sp>
        <p:nvSpPr>
          <p:cNvPr id="82" name="Profundizar el trabajo en salud con perspectiva de género y la eliminación de todo tipo de violencias."/>
          <p:cNvSpPr txBox="1"/>
          <p:nvPr/>
        </p:nvSpPr>
        <p:spPr>
          <a:xfrm>
            <a:off x="19495252" y="6763414"/>
            <a:ext cx="3874398" cy="2868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3500"/>
              </a:lnSpc>
              <a:defRPr sz="34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0"/>
              <a:t>Profundizar el </a:t>
            </a:r>
            <a:r>
              <a:rPr>
                <a:solidFill>
                  <a:srgbClr val="DD5901"/>
                </a:solidFill>
              </a:rPr>
              <a:t>trabajo en salud con perspectiva de género</a:t>
            </a:r>
            <a:r>
              <a:t> </a:t>
            </a:r>
            <a:r>
              <a:rPr b="0"/>
              <a:t>y la </a:t>
            </a:r>
            <a:r>
              <a:rPr>
                <a:solidFill>
                  <a:srgbClr val="DD5901"/>
                </a:solidFill>
              </a:rPr>
              <a:t>eliminación de todo tipo de violencias.</a:t>
            </a:r>
          </a:p>
        </p:txBody>
      </p:sp>
      <p:sp>
        <p:nvSpPr>
          <p:cNvPr id="83" name="Círculo"/>
          <p:cNvSpPr/>
          <p:nvPr/>
        </p:nvSpPr>
        <p:spPr>
          <a:xfrm>
            <a:off x="2285371" y="6965875"/>
            <a:ext cx="200803" cy="200802"/>
          </a:xfrm>
          <a:prstGeom prst="ellipse">
            <a:avLst/>
          </a:prstGeom>
          <a:solidFill>
            <a:srgbClr val="DD5901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84" name="Círculo"/>
          <p:cNvSpPr/>
          <p:nvPr/>
        </p:nvSpPr>
        <p:spPr>
          <a:xfrm>
            <a:off x="6540489" y="6965875"/>
            <a:ext cx="200803" cy="200803"/>
          </a:xfrm>
          <a:prstGeom prst="ellipse">
            <a:avLst/>
          </a:prstGeom>
          <a:solidFill>
            <a:srgbClr val="DD5901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85" name="Círculo"/>
          <p:cNvSpPr/>
          <p:nvPr/>
        </p:nvSpPr>
        <p:spPr>
          <a:xfrm>
            <a:off x="10795606" y="6965875"/>
            <a:ext cx="200803" cy="200803"/>
          </a:xfrm>
          <a:prstGeom prst="ellipse">
            <a:avLst/>
          </a:prstGeom>
          <a:solidFill>
            <a:srgbClr val="DD5901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86" name="Círculo"/>
          <p:cNvSpPr/>
          <p:nvPr/>
        </p:nvSpPr>
        <p:spPr>
          <a:xfrm>
            <a:off x="15050724" y="6965875"/>
            <a:ext cx="200803" cy="200803"/>
          </a:xfrm>
          <a:prstGeom prst="ellipse">
            <a:avLst/>
          </a:prstGeom>
          <a:solidFill>
            <a:srgbClr val="DD5901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87" name="Círculo"/>
          <p:cNvSpPr/>
          <p:nvPr/>
        </p:nvSpPr>
        <p:spPr>
          <a:xfrm>
            <a:off x="19305842" y="6965875"/>
            <a:ext cx="200802" cy="200803"/>
          </a:xfrm>
          <a:prstGeom prst="ellipse">
            <a:avLst/>
          </a:prstGeom>
          <a:solidFill>
            <a:srgbClr val="DD5901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Línea"/>
          <p:cNvSpPr/>
          <p:nvPr/>
        </p:nvSpPr>
        <p:spPr>
          <a:xfrm flipV="1">
            <a:off x="32722193" y="8294194"/>
            <a:ext cx="1" cy="2119806"/>
          </a:xfrm>
          <a:prstGeom prst="line">
            <a:avLst/>
          </a:prstGeom>
          <a:ln w="508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3" name="Control y cuidado de las personas gestantes"/>
          <p:cNvSpPr txBox="1"/>
          <p:nvPr/>
        </p:nvSpPr>
        <p:spPr>
          <a:xfrm>
            <a:off x="2470842" y="4910740"/>
            <a:ext cx="6165201" cy="1224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Control y cuidado de las </a:t>
            </a:r>
            <a:r>
              <a:rPr b="1">
                <a:solidFill>
                  <a:srgbClr val="DD5901"/>
                </a:solidFill>
              </a:rPr>
              <a:t>personas</a:t>
            </a:r>
            <a:r>
              <a:rPr b="1"/>
              <a:t> </a:t>
            </a:r>
            <a:r>
              <a:rPr b="1">
                <a:solidFill>
                  <a:srgbClr val="DD5901"/>
                </a:solidFill>
              </a:rPr>
              <a:t>gestantes</a:t>
            </a:r>
          </a:p>
        </p:txBody>
      </p:sp>
      <p:sp>
        <p:nvSpPr>
          <p:cNvPr id="124" name="Círculo"/>
          <p:cNvSpPr/>
          <p:nvPr/>
        </p:nvSpPr>
        <p:spPr>
          <a:xfrm>
            <a:off x="2091135" y="5193145"/>
            <a:ext cx="200802" cy="200803"/>
          </a:xfrm>
          <a:prstGeom prst="ellipse">
            <a:avLst/>
          </a:prstGeom>
          <a:solidFill>
            <a:srgbClr val="69519E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pic>
        <p:nvPicPr>
          <p:cNvPr id="125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7"/>
            <a:ext cx="24384001" cy="419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Líneas de cuidado priorizadas"/>
          <p:cNvSpPr txBox="1"/>
          <p:nvPr/>
        </p:nvSpPr>
        <p:spPr>
          <a:xfrm>
            <a:off x="2329059" y="1681432"/>
            <a:ext cx="17073092" cy="1383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9000"/>
              </a:lnSpc>
              <a:defRPr sz="90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Líneas de cuidado priorizadas</a:t>
            </a:r>
            <a:r>
              <a:rPr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sp>
        <p:nvSpPr>
          <p:cNvPr id="127" name="Cuidado de niños y niñas hasta los 1000 días"/>
          <p:cNvSpPr txBox="1"/>
          <p:nvPr/>
        </p:nvSpPr>
        <p:spPr>
          <a:xfrm>
            <a:off x="9389301" y="4910740"/>
            <a:ext cx="6165200" cy="1224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4000"/>
              </a:lnSpc>
              <a:defRPr sz="40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0"/>
              <a:t>Cuidado de </a:t>
            </a:r>
            <a:r>
              <a:rPr>
                <a:solidFill>
                  <a:srgbClr val="DD5901"/>
                </a:solidFill>
              </a:rPr>
              <a:t>niños y niñas hasta los 1000 días</a:t>
            </a:r>
          </a:p>
        </p:txBody>
      </p:sp>
      <p:sp>
        <p:nvSpPr>
          <p:cNvPr id="128" name="Prevención y tratamiento de las ITS"/>
          <p:cNvSpPr txBox="1"/>
          <p:nvPr/>
        </p:nvSpPr>
        <p:spPr>
          <a:xfrm>
            <a:off x="16845737" y="4910740"/>
            <a:ext cx="6165200" cy="1224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457200">
              <a:lnSpc>
                <a:spcPts val="4000"/>
              </a:lnSpc>
              <a:defRPr sz="4000" b="1">
                <a:solidFill>
                  <a:srgbClr val="DD5901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Prevención y tratamiento de las ITS</a:t>
            </a:r>
          </a:p>
        </p:txBody>
      </p:sp>
      <p:sp>
        <p:nvSpPr>
          <p:cNvPr id="129" name="Control y seguimiento de personas con diabetes e hipertensión arterial esencial"/>
          <p:cNvSpPr txBox="1"/>
          <p:nvPr/>
        </p:nvSpPr>
        <p:spPr>
          <a:xfrm>
            <a:off x="2470842" y="7008286"/>
            <a:ext cx="6165201" cy="2240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4000"/>
              </a:lnSpc>
              <a:defRPr sz="40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Control y seguimiento de personas con </a:t>
            </a:r>
            <a:r>
              <a:rPr b="1">
                <a:solidFill>
                  <a:srgbClr val="DD5901"/>
                </a:solidFill>
              </a:rPr>
              <a:t>diabetes</a:t>
            </a:r>
            <a:r>
              <a:t> e </a:t>
            </a:r>
            <a:r>
              <a:rPr b="1">
                <a:solidFill>
                  <a:srgbClr val="DD5901"/>
                </a:solidFill>
              </a:rPr>
              <a:t>hipertensión arterial</a:t>
            </a:r>
            <a:r>
              <a:rPr b="1"/>
              <a:t> </a:t>
            </a:r>
            <a:r>
              <a:t>esencial</a:t>
            </a:r>
          </a:p>
        </p:txBody>
      </p:sp>
      <p:sp>
        <p:nvSpPr>
          <p:cNvPr id="130" name="Tamizaje de cánceres (CCU, mamas, colorrectal)"/>
          <p:cNvSpPr txBox="1"/>
          <p:nvPr/>
        </p:nvSpPr>
        <p:spPr>
          <a:xfrm>
            <a:off x="9389301" y="7008286"/>
            <a:ext cx="6165200" cy="1224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457200">
              <a:lnSpc>
                <a:spcPts val="4000"/>
              </a:lnSpc>
              <a:defRPr sz="4000" b="1">
                <a:solidFill>
                  <a:srgbClr val="DD5901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Tamizaje de cánceres (CCU, mamas, colorrectal)</a:t>
            </a:r>
          </a:p>
        </p:txBody>
      </p:sp>
      <p:sp>
        <p:nvSpPr>
          <p:cNvPr id="131" name="Modelos de atención en redes con población a cargo; modelos de financiamiento mixto con prestaciones y desempeños; modelos de gestión basados en información, resultados y participación."/>
          <p:cNvSpPr txBox="1"/>
          <p:nvPr/>
        </p:nvSpPr>
        <p:spPr>
          <a:xfrm>
            <a:off x="16845737" y="7250660"/>
            <a:ext cx="6165200" cy="429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4000"/>
              </a:lnSpc>
              <a:defRPr sz="4000">
                <a:solidFill>
                  <a:srgbClr val="DD5901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Modelos de atención en redes con población a cargo; </a:t>
            </a:r>
            <a:r>
              <a:rPr b="1"/>
              <a:t>modelos de financiamiento mixto con prestaciones y desempeños</a:t>
            </a:r>
            <a:r>
              <a:t>; modelos de gestión basados en información, resultados y participación.</a:t>
            </a:r>
          </a:p>
        </p:txBody>
      </p:sp>
      <p:sp>
        <p:nvSpPr>
          <p:cNvPr id="132" name="Círculo"/>
          <p:cNvSpPr/>
          <p:nvPr/>
        </p:nvSpPr>
        <p:spPr>
          <a:xfrm>
            <a:off x="2091135" y="7272524"/>
            <a:ext cx="200802" cy="200802"/>
          </a:xfrm>
          <a:prstGeom prst="ellipse">
            <a:avLst/>
          </a:prstGeom>
          <a:solidFill>
            <a:srgbClr val="69519E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133" name="Círculo"/>
          <p:cNvSpPr/>
          <p:nvPr/>
        </p:nvSpPr>
        <p:spPr>
          <a:xfrm>
            <a:off x="8912270" y="5193145"/>
            <a:ext cx="200803" cy="200803"/>
          </a:xfrm>
          <a:prstGeom prst="ellipse">
            <a:avLst/>
          </a:prstGeom>
          <a:solidFill>
            <a:srgbClr val="69519E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134" name="Círculo"/>
          <p:cNvSpPr/>
          <p:nvPr/>
        </p:nvSpPr>
        <p:spPr>
          <a:xfrm>
            <a:off x="8912270" y="7272524"/>
            <a:ext cx="200803" cy="200802"/>
          </a:xfrm>
          <a:prstGeom prst="ellipse">
            <a:avLst/>
          </a:prstGeom>
          <a:solidFill>
            <a:srgbClr val="69519E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135" name="Círculo"/>
          <p:cNvSpPr/>
          <p:nvPr/>
        </p:nvSpPr>
        <p:spPr>
          <a:xfrm>
            <a:off x="16452643" y="5193145"/>
            <a:ext cx="200803" cy="200803"/>
          </a:xfrm>
          <a:prstGeom prst="ellipse">
            <a:avLst/>
          </a:prstGeom>
          <a:solidFill>
            <a:srgbClr val="69519E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136" name="Círculo"/>
          <p:cNvSpPr/>
          <p:nvPr/>
        </p:nvSpPr>
        <p:spPr>
          <a:xfrm>
            <a:off x="16452643" y="7272524"/>
            <a:ext cx="200803" cy="200802"/>
          </a:xfrm>
          <a:prstGeom prst="ellipse">
            <a:avLst/>
          </a:prstGeom>
          <a:solidFill>
            <a:srgbClr val="69519E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2475148" y="-28239"/>
            <a:ext cx="11938001" cy="11303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Línea"/>
          <p:cNvSpPr/>
          <p:nvPr/>
        </p:nvSpPr>
        <p:spPr>
          <a:xfrm flipV="1">
            <a:off x="32722193" y="8294194"/>
            <a:ext cx="1" cy="2119806"/>
          </a:xfrm>
          <a:prstGeom prst="line">
            <a:avLst/>
          </a:prstGeom>
          <a:ln w="508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40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4665" y="1028958"/>
            <a:ext cx="6946717" cy="2729016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Creado en 2016…"/>
          <p:cNvSpPr txBox="1"/>
          <p:nvPr/>
        </p:nvSpPr>
        <p:spPr>
          <a:xfrm>
            <a:off x="15861120" y="4901068"/>
            <a:ext cx="7442137" cy="5288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4000"/>
              </a:lnSpc>
              <a:defRPr sz="4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Creado en </a:t>
            </a:r>
            <a:r>
              <a:rPr b="1"/>
              <a:t>2016</a:t>
            </a:r>
          </a:p>
          <a:p>
            <a:pPr defTabSz="457200">
              <a:lnSpc>
                <a:spcPts val="4000"/>
              </a:lnSpc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b="0"/>
          </a:p>
          <a:p>
            <a:pPr defTabSz="457200">
              <a:lnSpc>
                <a:spcPts val="4000"/>
              </a:lnSpc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Más de 48.000 beneficiarias</a:t>
            </a:r>
            <a:endParaRPr b="0"/>
          </a:p>
          <a:p>
            <a:pPr defTabSz="457200">
              <a:lnSpc>
                <a:spcPts val="4000"/>
              </a:lnSpc>
              <a:defRPr sz="4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b="0"/>
          </a:p>
          <a:p>
            <a:pPr defTabSz="457200">
              <a:lnSpc>
                <a:spcPts val="4000"/>
              </a:lnSpc>
              <a:defRPr sz="4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Actualmente, están bajo programa </a:t>
            </a:r>
            <a:r>
              <a:rPr b="1"/>
              <a:t>7876 personas gestantes, </a:t>
            </a:r>
            <a:r>
              <a:t>que representan el </a:t>
            </a:r>
            <a:r>
              <a:rPr b="1"/>
              <a:t>88% </a:t>
            </a:r>
            <a:r>
              <a:t>de las personas gestantes con cobertura pública exclusiva de toda la provincia.</a:t>
            </a:r>
          </a:p>
        </p:txBody>
      </p:sp>
      <p:sp>
        <p:nvSpPr>
          <p:cNvPr id="142" name="Círculo"/>
          <p:cNvSpPr/>
          <p:nvPr/>
        </p:nvSpPr>
        <p:spPr>
          <a:xfrm>
            <a:off x="15554586" y="5125738"/>
            <a:ext cx="200803" cy="200802"/>
          </a:xfrm>
          <a:prstGeom prst="ellipse">
            <a:avLst/>
          </a:prstGeom>
          <a:solidFill>
            <a:srgbClr val="FF3748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143" name="Círculo"/>
          <p:cNvSpPr/>
          <p:nvPr/>
        </p:nvSpPr>
        <p:spPr>
          <a:xfrm>
            <a:off x="15554586" y="6154925"/>
            <a:ext cx="200803" cy="200803"/>
          </a:xfrm>
          <a:prstGeom prst="ellipse">
            <a:avLst/>
          </a:prstGeom>
          <a:solidFill>
            <a:srgbClr val="FF3748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144" name="Círculo"/>
          <p:cNvSpPr/>
          <p:nvPr/>
        </p:nvSpPr>
        <p:spPr>
          <a:xfrm>
            <a:off x="15554586" y="7184113"/>
            <a:ext cx="200803" cy="200803"/>
          </a:xfrm>
          <a:prstGeom prst="ellipse">
            <a:avLst/>
          </a:prstGeom>
          <a:solidFill>
            <a:srgbClr val="FF3748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145" name="Programa de protección…"/>
          <p:cNvSpPr txBox="1"/>
          <p:nvPr/>
        </p:nvSpPr>
        <p:spPr>
          <a:xfrm>
            <a:off x="2321198" y="3234767"/>
            <a:ext cx="9145914" cy="135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4500"/>
              </a:lnSpc>
              <a:defRPr sz="4500" b="1">
                <a:solidFill>
                  <a:srgbClr val="7A2AA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Programa de protección</a:t>
            </a:r>
          </a:p>
          <a:p>
            <a:pPr defTabSz="457200">
              <a:lnSpc>
                <a:spcPts val="4500"/>
              </a:lnSpc>
              <a:defRPr sz="4500" b="1">
                <a:solidFill>
                  <a:srgbClr val="7A2AA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de la embarazada y su bebé</a:t>
            </a:r>
          </a:p>
        </p:txBody>
      </p:sp>
      <p:sp>
        <p:nvSpPr>
          <p:cNvPr id="146" name="Acceso a controles de embarazo - turnos protegidos…"/>
          <p:cNvSpPr txBox="1"/>
          <p:nvPr/>
        </p:nvSpPr>
        <p:spPr>
          <a:xfrm>
            <a:off x="3240454" y="4722543"/>
            <a:ext cx="8567571" cy="6071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3300"/>
              </a:lnSpc>
              <a:defRPr sz="33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Acceso a controles de embarazo - </a:t>
            </a:r>
            <a:r>
              <a:rPr b="1">
                <a:solidFill>
                  <a:srgbClr val="009FE5"/>
                </a:solidFill>
              </a:rPr>
              <a:t>turnos</a:t>
            </a:r>
            <a:r>
              <a:rPr b="1"/>
              <a:t> </a:t>
            </a:r>
            <a:r>
              <a:rPr b="1">
                <a:solidFill>
                  <a:srgbClr val="009FE5"/>
                </a:solidFill>
              </a:rPr>
              <a:t>protegidos</a:t>
            </a:r>
          </a:p>
          <a:p>
            <a:pPr defTabSz="457200">
              <a:lnSpc>
                <a:spcPts val="3300"/>
              </a:lnSpc>
              <a:defRPr sz="33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 b="1">
              <a:solidFill>
                <a:srgbClr val="009FE5"/>
              </a:solidFill>
            </a:endParaRPr>
          </a:p>
          <a:p>
            <a:pPr defTabSz="457200">
              <a:lnSpc>
                <a:spcPts val="3300"/>
              </a:lnSpc>
              <a:defRPr sz="33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Asignación provincial por embarazo</a:t>
            </a:r>
          </a:p>
          <a:p>
            <a:pPr defTabSz="457200">
              <a:lnSpc>
                <a:spcPts val="3300"/>
              </a:lnSpc>
              <a:defRPr sz="33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defTabSz="457200">
              <a:lnSpc>
                <a:spcPts val="3300"/>
              </a:lnSpc>
              <a:defRPr sz="3300" b="1">
                <a:solidFill>
                  <a:srgbClr val="009FE5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Boleto de transporte</a:t>
            </a:r>
            <a:endParaRPr b="0"/>
          </a:p>
          <a:p>
            <a:pPr defTabSz="457200">
              <a:lnSpc>
                <a:spcPts val="3300"/>
              </a:lnSpc>
              <a:defRPr sz="33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 b="0"/>
          </a:p>
          <a:p>
            <a:pPr defTabSz="457200">
              <a:lnSpc>
                <a:spcPts val="3300"/>
              </a:lnSpc>
              <a:defRPr sz="33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Leche entera fortificada para la persona gestante</a:t>
            </a:r>
          </a:p>
          <a:p>
            <a:pPr defTabSz="457200">
              <a:lnSpc>
                <a:spcPts val="3300"/>
              </a:lnSpc>
              <a:defRPr sz="33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defTabSz="457200">
              <a:lnSpc>
                <a:spcPts val="3300"/>
              </a:lnSpc>
              <a:defRPr sz="33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>
                <a:solidFill>
                  <a:srgbClr val="009FE5"/>
                </a:solidFill>
              </a:rPr>
              <a:t>Seguimiento</a:t>
            </a:r>
            <a:r>
              <a:t> de salud de niños y niñas hasta los 3 años. </a:t>
            </a:r>
            <a:r>
              <a:rPr b="1">
                <a:solidFill>
                  <a:srgbClr val="009FE5"/>
                </a:solidFill>
              </a:rPr>
              <a:t>98.005</a:t>
            </a:r>
            <a:r>
              <a:t> niños y niñas en seguimiento con cobertura pública exclusiva</a:t>
            </a:r>
          </a:p>
          <a:p>
            <a:pPr defTabSz="457200">
              <a:lnSpc>
                <a:spcPts val="3300"/>
              </a:lnSpc>
              <a:defRPr sz="33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defTabSz="457200">
              <a:lnSpc>
                <a:spcPts val="3300"/>
              </a:lnSpc>
              <a:defRPr sz="33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Entrega de ajuar</a:t>
            </a:r>
          </a:p>
        </p:txBody>
      </p:sp>
      <p:pic>
        <p:nvPicPr>
          <p:cNvPr id="147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686" y="4876701"/>
            <a:ext cx="526274" cy="661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n" descr="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355" y="6758709"/>
            <a:ext cx="766419" cy="661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n" descr="Ima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0743" y="5966584"/>
            <a:ext cx="577485" cy="577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n" descr="Imag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0278" y="7647849"/>
            <a:ext cx="632573" cy="565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n" descr="Imag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5096" y="8596539"/>
            <a:ext cx="518723" cy="719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n" descr="Image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739" y="10175750"/>
            <a:ext cx="844169" cy="537176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Programas e iniciativas…"/>
          <p:cNvSpPr txBox="1"/>
          <p:nvPr/>
        </p:nvSpPr>
        <p:spPr>
          <a:xfrm>
            <a:off x="2321198" y="1626341"/>
            <a:ext cx="9145914" cy="1614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5500"/>
              </a:lnSpc>
              <a:defRPr sz="5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Programas e iniciativas </a:t>
            </a:r>
          </a:p>
          <a:p>
            <a:pPr defTabSz="457200">
              <a:lnSpc>
                <a:spcPts val="5500"/>
              </a:lnSpc>
              <a:defRPr sz="5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que se insertan en estas líneas</a:t>
            </a:r>
            <a:r>
              <a:rPr b="0"/>
              <a:t>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Línea"/>
          <p:cNvSpPr/>
          <p:nvPr/>
        </p:nvSpPr>
        <p:spPr>
          <a:xfrm flipV="1">
            <a:off x="32722193" y="8294194"/>
            <a:ext cx="1" cy="2119806"/>
          </a:xfrm>
          <a:prstGeom prst="line">
            <a:avLst/>
          </a:prstGeom>
          <a:ln w="508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56" name="Programa de Maternidades seguras…"/>
          <p:cNvSpPr txBox="1"/>
          <p:nvPr/>
        </p:nvSpPr>
        <p:spPr>
          <a:xfrm>
            <a:off x="2321198" y="3234767"/>
            <a:ext cx="9145914" cy="135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4500"/>
              </a:lnSpc>
              <a:defRPr sz="4500" b="1">
                <a:solidFill>
                  <a:srgbClr val="7930AA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Programa</a:t>
            </a:r>
            <a:r>
              <a:rPr dirty="0"/>
              <a:t> de </a:t>
            </a:r>
            <a:r>
              <a:rPr dirty="0" err="1"/>
              <a:t>Maternidades</a:t>
            </a:r>
            <a:r>
              <a:rPr dirty="0"/>
              <a:t> </a:t>
            </a:r>
            <a:r>
              <a:rPr dirty="0" err="1"/>
              <a:t>seguras</a:t>
            </a:r>
            <a:r>
              <a:rPr dirty="0"/>
              <a:t> </a:t>
            </a:r>
          </a:p>
          <a:p>
            <a:pPr defTabSz="457200">
              <a:lnSpc>
                <a:spcPts val="4500"/>
              </a:lnSpc>
              <a:defRPr sz="4500" b="1">
                <a:solidFill>
                  <a:srgbClr val="7930AA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y </a:t>
            </a:r>
            <a:r>
              <a:rPr dirty="0" err="1"/>
              <a:t>centradas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la </a:t>
            </a:r>
            <a:r>
              <a:rPr dirty="0" err="1"/>
              <a:t>familia</a:t>
            </a:r>
            <a:endParaRPr dirty="0"/>
          </a:p>
        </p:txBody>
      </p:sp>
      <p:sp>
        <p:nvSpPr>
          <p:cNvPr id="157" name="Impulsado por Unicef, fue luego incorporado como Programa provincial…"/>
          <p:cNvSpPr txBox="1"/>
          <p:nvPr/>
        </p:nvSpPr>
        <p:spPr>
          <a:xfrm>
            <a:off x="2395917" y="4595543"/>
            <a:ext cx="9145914" cy="1983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3500"/>
              </a:lnSpc>
              <a:defRPr sz="35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Impulsado por Unicef, fue luego incorporado como Programa provincial</a:t>
            </a:r>
          </a:p>
          <a:p>
            <a:pPr defTabSz="457200">
              <a:lnSpc>
                <a:spcPts val="3500"/>
              </a:lnSpc>
              <a:defRPr sz="35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defTabSz="457200">
              <a:lnSpc>
                <a:spcPts val="3500"/>
              </a:lnSpc>
              <a:defRPr sz="35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3 residencias de madres</a:t>
            </a:r>
          </a:p>
        </p:txBody>
      </p:sp>
      <p:sp>
        <p:nvSpPr>
          <p:cNvPr id="158" name="Parto respetado - hora de oro"/>
          <p:cNvSpPr txBox="1"/>
          <p:nvPr/>
        </p:nvSpPr>
        <p:spPr>
          <a:xfrm>
            <a:off x="2395917" y="6954994"/>
            <a:ext cx="9145914" cy="782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457200">
              <a:lnSpc>
                <a:spcPts val="4500"/>
              </a:lnSpc>
              <a:defRPr sz="4500" b="1">
                <a:solidFill>
                  <a:srgbClr val="E256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Parto respetado - hora de oro</a:t>
            </a:r>
          </a:p>
        </p:txBody>
      </p:sp>
      <p:sp>
        <p:nvSpPr>
          <p:cNvPr id="159" name="Promueve la atención humanizada, centrada en los derechos de la persona gestante y el recién nacido, que contribuya a reducir la morbilidad y mortalidad materna y neonatal en nuestra provincia…"/>
          <p:cNvSpPr txBox="1"/>
          <p:nvPr/>
        </p:nvSpPr>
        <p:spPr>
          <a:xfrm>
            <a:off x="2395917" y="7699668"/>
            <a:ext cx="9836909" cy="3761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3500"/>
              </a:lnSpc>
              <a:defRPr sz="35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Promueve la atención humanizada, centrada en los derechos de la persona gestante y el recién nacido, que contribuya a reducir la morbilidad y mortalidad materna y neonatal en nuestra provincia </a:t>
            </a:r>
          </a:p>
          <a:p>
            <a:pPr defTabSz="457200">
              <a:lnSpc>
                <a:spcPts val="3500"/>
              </a:lnSpc>
              <a:defRPr sz="35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defTabSz="457200">
              <a:lnSpc>
                <a:spcPts val="3500"/>
              </a:lnSpc>
              <a:defRPr sz="35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Prioriza la lactancia materna</a:t>
            </a:r>
          </a:p>
          <a:p>
            <a:pPr defTabSz="457200">
              <a:lnSpc>
                <a:spcPts val="3500"/>
              </a:lnSpc>
              <a:defRPr sz="35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defTabSz="457200">
              <a:lnSpc>
                <a:spcPts val="3500"/>
              </a:lnSpc>
              <a:defRPr sz="35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Bancos de leche humana</a:t>
            </a:r>
          </a:p>
        </p:txBody>
      </p:sp>
      <p:sp>
        <p:nvSpPr>
          <p:cNvPr id="160" name="Círculo"/>
          <p:cNvSpPr/>
          <p:nvPr/>
        </p:nvSpPr>
        <p:spPr>
          <a:xfrm>
            <a:off x="2102392" y="7909341"/>
            <a:ext cx="200803" cy="200802"/>
          </a:xfrm>
          <a:prstGeom prst="ellipse">
            <a:avLst/>
          </a:prstGeom>
          <a:solidFill>
            <a:srgbClr val="DD5901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161" name="Círculo"/>
          <p:cNvSpPr/>
          <p:nvPr/>
        </p:nvSpPr>
        <p:spPr>
          <a:xfrm>
            <a:off x="2102392" y="10120880"/>
            <a:ext cx="200803" cy="200803"/>
          </a:xfrm>
          <a:prstGeom prst="ellipse">
            <a:avLst/>
          </a:prstGeom>
          <a:solidFill>
            <a:srgbClr val="DD5901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162" name="Círculo"/>
          <p:cNvSpPr/>
          <p:nvPr/>
        </p:nvSpPr>
        <p:spPr>
          <a:xfrm>
            <a:off x="2102392" y="11011834"/>
            <a:ext cx="200803" cy="200802"/>
          </a:xfrm>
          <a:prstGeom prst="ellipse">
            <a:avLst/>
          </a:prstGeom>
          <a:solidFill>
            <a:srgbClr val="DD5901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163" name="Círculo"/>
          <p:cNvSpPr/>
          <p:nvPr/>
        </p:nvSpPr>
        <p:spPr>
          <a:xfrm>
            <a:off x="2102392" y="4895749"/>
            <a:ext cx="200803" cy="200802"/>
          </a:xfrm>
          <a:prstGeom prst="ellipse">
            <a:avLst/>
          </a:prstGeom>
          <a:solidFill>
            <a:srgbClr val="7835AB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>
              <a:defRPr>
                <a:solidFill>
                  <a:srgbClr val="7835AB"/>
                </a:solidFill>
              </a:defRPr>
            </a:pPr>
            <a:endParaRPr/>
          </a:p>
        </p:txBody>
      </p:sp>
      <p:sp>
        <p:nvSpPr>
          <p:cNvPr id="164" name="Círculo"/>
          <p:cNvSpPr/>
          <p:nvPr/>
        </p:nvSpPr>
        <p:spPr>
          <a:xfrm>
            <a:off x="2102392" y="6134975"/>
            <a:ext cx="200803" cy="200802"/>
          </a:xfrm>
          <a:prstGeom prst="ellipse">
            <a:avLst/>
          </a:prstGeom>
          <a:solidFill>
            <a:srgbClr val="7835AB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>
              <a:defRPr>
                <a:solidFill>
                  <a:srgbClr val="7835AB"/>
                </a:solidFill>
              </a:defRPr>
            </a:pPr>
            <a:endParaRPr/>
          </a:p>
        </p:txBody>
      </p:sp>
      <p:pic>
        <p:nvPicPr>
          <p:cNvPr id="165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5549" y="0"/>
            <a:ext cx="12237200" cy="7753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5876" y="5850756"/>
            <a:ext cx="9697010" cy="611895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Programas e iniciativas…"/>
          <p:cNvSpPr txBox="1"/>
          <p:nvPr/>
        </p:nvSpPr>
        <p:spPr>
          <a:xfrm>
            <a:off x="2321198" y="1626341"/>
            <a:ext cx="9145914" cy="1614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5500"/>
              </a:lnSpc>
              <a:defRPr sz="5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Programas e iniciativas </a:t>
            </a:r>
          </a:p>
          <a:p>
            <a:pPr defTabSz="457200">
              <a:lnSpc>
                <a:spcPts val="5500"/>
              </a:lnSpc>
              <a:defRPr sz="5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que se insertan en estas líneas</a:t>
            </a:r>
            <a:r>
              <a:rPr b="0"/>
              <a:t> </a:t>
            </a:r>
          </a:p>
        </p:txBody>
      </p:sp>
      <p:sp>
        <p:nvSpPr>
          <p:cNvPr id="168" name="Línea"/>
          <p:cNvSpPr/>
          <p:nvPr/>
        </p:nvSpPr>
        <p:spPr>
          <a:xfrm flipH="1" flipV="1">
            <a:off x="2056395" y="6857999"/>
            <a:ext cx="10515953" cy="1"/>
          </a:xfrm>
          <a:prstGeom prst="line">
            <a:avLst/>
          </a:prstGeom>
          <a:ln w="63500">
            <a:solidFill>
              <a:schemeClr val="accent3">
                <a:lumOff val="17647"/>
              </a:schemeClr>
            </a:solidFill>
            <a:miter lim="400000"/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338" y="3333587"/>
            <a:ext cx="12956541" cy="867683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Línea"/>
          <p:cNvSpPr/>
          <p:nvPr/>
        </p:nvSpPr>
        <p:spPr>
          <a:xfrm flipV="1">
            <a:off x="32722193" y="8294194"/>
            <a:ext cx="1" cy="2119806"/>
          </a:xfrm>
          <a:prstGeom prst="line">
            <a:avLst/>
          </a:prstGeom>
          <a:ln w="508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82" name="Programa de salud integral en las adolescencias y juventudes"/>
          <p:cNvSpPr txBox="1"/>
          <p:nvPr/>
        </p:nvSpPr>
        <p:spPr>
          <a:xfrm>
            <a:off x="13061546" y="4132072"/>
            <a:ext cx="9145914" cy="135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457200">
              <a:lnSpc>
                <a:spcPts val="4500"/>
              </a:lnSpc>
              <a:defRPr sz="4500" b="1">
                <a:solidFill>
                  <a:srgbClr val="00A6E1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Programa de salud integral en las adolescencias y juventudes</a:t>
            </a:r>
          </a:p>
        </p:txBody>
      </p:sp>
      <p:sp>
        <p:nvSpPr>
          <p:cNvPr id="183" name="Red de 37 efectores de salud…"/>
          <p:cNvSpPr txBox="1"/>
          <p:nvPr/>
        </p:nvSpPr>
        <p:spPr>
          <a:xfrm>
            <a:off x="13137281" y="5873848"/>
            <a:ext cx="4193829" cy="2427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3500"/>
              </a:lnSpc>
              <a:defRPr sz="3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0"/>
              <a:t>Red de </a:t>
            </a:r>
            <a:r>
              <a:rPr>
                <a:solidFill>
                  <a:srgbClr val="00A6E3"/>
                </a:solidFill>
              </a:rPr>
              <a:t>37 efectores de salud</a:t>
            </a:r>
            <a:endParaRPr b="0">
              <a:solidFill>
                <a:srgbClr val="00A6E3"/>
              </a:solidFill>
            </a:endParaRPr>
          </a:p>
          <a:p>
            <a:pPr defTabSz="457200">
              <a:lnSpc>
                <a:spcPts val="3500"/>
              </a:lnSpc>
              <a:defRPr sz="35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 b="0">
              <a:solidFill>
                <a:srgbClr val="00A6E3"/>
              </a:solidFill>
            </a:endParaRPr>
          </a:p>
          <a:p>
            <a:pPr defTabSz="457200">
              <a:lnSpc>
                <a:spcPts val="3500"/>
              </a:lnSpc>
              <a:defRPr sz="35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49.763 consultas registradas</a:t>
            </a:r>
          </a:p>
        </p:txBody>
      </p:sp>
      <p:sp>
        <p:nvSpPr>
          <p:cNvPr id="184" name="Círculo"/>
          <p:cNvSpPr/>
          <p:nvPr/>
        </p:nvSpPr>
        <p:spPr>
          <a:xfrm>
            <a:off x="12832416" y="6110554"/>
            <a:ext cx="200803" cy="200803"/>
          </a:xfrm>
          <a:prstGeom prst="ellipse">
            <a:avLst/>
          </a:prstGeom>
          <a:solidFill>
            <a:srgbClr val="00A6E1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>
              <a:defRPr>
                <a:solidFill>
                  <a:srgbClr val="7835AB"/>
                </a:solidFill>
              </a:defRPr>
            </a:pPr>
            <a:endParaRPr/>
          </a:p>
        </p:txBody>
      </p:sp>
      <p:sp>
        <p:nvSpPr>
          <p:cNvPr id="185" name="Círculo"/>
          <p:cNvSpPr/>
          <p:nvPr/>
        </p:nvSpPr>
        <p:spPr>
          <a:xfrm>
            <a:off x="12832416" y="7413280"/>
            <a:ext cx="200803" cy="200803"/>
          </a:xfrm>
          <a:prstGeom prst="ellipse">
            <a:avLst/>
          </a:prstGeom>
          <a:solidFill>
            <a:srgbClr val="00A6E1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>
              <a:defRPr>
                <a:solidFill>
                  <a:srgbClr val="7835AB"/>
                </a:solidFill>
              </a:defRPr>
            </a:pPr>
            <a:endParaRPr/>
          </a:p>
        </p:txBody>
      </p:sp>
      <p:sp>
        <p:nvSpPr>
          <p:cNvPr id="186" name="5 encuentros de participación juvenil, con 130 participantes…"/>
          <p:cNvSpPr txBox="1"/>
          <p:nvPr/>
        </p:nvSpPr>
        <p:spPr>
          <a:xfrm>
            <a:off x="18307938" y="5852817"/>
            <a:ext cx="4674396" cy="3332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3500"/>
              </a:lnSpc>
              <a:defRPr sz="35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5 </a:t>
            </a:r>
            <a:r>
              <a:rPr dirty="0" err="1"/>
              <a:t>encuentros</a:t>
            </a:r>
            <a:r>
              <a:rPr dirty="0"/>
              <a:t> de </a:t>
            </a:r>
            <a:r>
              <a:rPr dirty="0" err="1"/>
              <a:t>participación</a:t>
            </a:r>
            <a:r>
              <a:rPr dirty="0"/>
              <a:t> </a:t>
            </a:r>
            <a:r>
              <a:rPr dirty="0" err="1"/>
              <a:t>juvenil</a:t>
            </a:r>
            <a:r>
              <a:rPr dirty="0"/>
              <a:t>, con 130 </a:t>
            </a:r>
            <a:r>
              <a:rPr dirty="0" err="1"/>
              <a:t>participantes</a:t>
            </a:r>
            <a:endParaRPr dirty="0"/>
          </a:p>
          <a:p>
            <a:pPr defTabSz="457200">
              <a:lnSpc>
                <a:spcPts val="3500"/>
              </a:lnSpc>
              <a:defRPr sz="35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defTabSz="457200">
              <a:lnSpc>
                <a:spcPts val="3500"/>
              </a:lnSpc>
              <a:defRPr sz="35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17 </a:t>
            </a:r>
            <a:r>
              <a:rPr dirty="0" err="1"/>
              <a:t>capacitaciones</a:t>
            </a:r>
            <a:r>
              <a:rPr dirty="0"/>
              <a:t> para </a:t>
            </a:r>
            <a:r>
              <a:rPr dirty="0" err="1"/>
              <a:t>profesionales</a:t>
            </a:r>
            <a:r>
              <a:rPr dirty="0"/>
              <a:t>, con 607 </a:t>
            </a:r>
            <a:r>
              <a:rPr dirty="0" err="1"/>
              <a:t>asistentes</a:t>
            </a:r>
            <a:endParaRPr dirty="0"/>
          </a:p>
        </p:txBody>
      </p:sp>
      <p:sp>
        <p:nvSpPr>
          <p:cNvPr id="187" name="Círculo"/>
          <p:cNvSpPr/>
          <p:nvPr/>
        </p:nvSpPr>
        <p:spPr>
          <a:xfrm>
            <a:off x="17964092" y="6110554"/>
            <a:ext cx="200803" cy="200803"/>
          </a:xfrm>
          <a:prstGeom prst="ellipse">
            <a:avLst/>
          </a:prstGeom>
          <a:solidFill>
            <a:srgbClr val="00A6E1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>
              <a:defRPr>
                <a:solidFill>
                  <a:srgbClr val="7835AB"/>
                </a:solidFill>
              </a:defRPr>
            </a:pPr>
            <a:endParaRPr/>
          </a:p>
        </p:txBody>
      </p:sp>
      <p:sp>
        <p:nvSpPr>
          <p:cNvPr id="188" name="Círculo"/>
          <p:cNvSpPr/>
          <p:nvPr/>
        </p:nvSpPr>
        <p:spPr>
          <a:xfrm>
            <a:off x="17964092" y="7855966"/>
            <a:ext cx="200803" cy="200802"/>
          </a:xfrm>
          <a:prstGeom prst="ellipse">
            <a:avLst/>
          </a:prstGeom>
          <a:solidFill>
            <a:srgbClr val="00A6E1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>
              <a:defRPr>
                <a:solidFill>
                  <a:srgbClr val="7835AB"/>
                </a:solidFill>
              </a:defRPr>
            </a:pPr>
            <a:endParaRPr/>
          </a:p>
        </p:txBody>
      </p:sp>
      <p:sp>
        <p:nvSpPr>
          <p:cNvPr id="189" name="Programas e iniciativas…"/>
          <p:cNvSpPr txBox="1"/>
          <p:nvPr/>
        </p:nvSpPr>
        <p:spPr>
          <a:xfrm>
            <a:off x="2321198" y="1626341"/>
            <a:ext cx="9145914" cy="1614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5500"/>
              </a:lnSpc>
              <a:defRPr sz="5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Programas e iniciativas </a:t>
            </a:r>
          </a:p>
          <a:p>
            <a:pPr defTabSz="457200">
              <a:lnSpc>
                <a:spcPts val="5500"/>
              </a:lnSpc>
              <a:defRPr sz="5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que se insertan en estas líneas</a:t>
            </a:r>
            <a:r>
              <a:rPr b="0"/>
              <a:t>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338" y="3333587"/>
            <a:ext cx="12956541" cy="8676832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Línea"/>
          <p:cNvSpPr/>
          <p:nvPr/>
        </p:nvSpPr>
        <p:spPr>
          <a:xfrm flipV="1">
            <a:off x="32722193" y="8294194"/>
            <a:ext cx="1" cy="2119806"/>
          </a:xfrm>
          <a:prstGeom prst="line">
            <a:avLst/>
          </a:prstGeom>
          <a:ln w="508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93" name="Programa de salud sexual"/>
          <p:cNvSpPr txBox="1"/>
          <p:nvPr/>
        </p:nvSpPr>
        <p:spPr>
          <a:xfrm>
            <a:off x="13061546" y="4136612"/>
            <a:ext cx="9145914" cy="782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457200">
              <a:lnSpc>
                <a:spcPts val="4500"/>
              </a:lnSpc>
              <a:defRPr sz="4500" b="1">
                <a:solidFill>
                  <a:srgbClr val="7A2AAA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Programa de salud sexual</a:t>
            </a:r>
          </a:p>
        </p:txBody>
      </p:sp>
      <p:sp>
        <p:nvSpPr>
          <p:cNvPr id="194" name="Distribución de anticonceptivos a 450 centros…"/>
          <p:cNvSpPr txBox="1"/>
          <p:nvPr/>
        </p:nvSpPr>
        <p:spPr>
          <a:xfrm>
            <a:off x="13137281" y="5272184"/>
            <a:ext cx="4674397" cy="3316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3500"/>
              </a:lnSpc>
              <a:defRPr sz="3500" b="1">
                <a:solidFill>
                  <a:srgbClr val="7930AB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Distribución de anticonceptivos a 450 centros</a:t>
            </a:r>
            <a:endParaRPr b="0"/>
          </a:p>
          <a:p>
            <a:pPr defTabSz="457200">
              <a:lnSpc>
                <a:spcPts val="3500"/>
              </a:lnSpc>
              <a:defRPr sz="3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 b="0"/>
          </a:p>
          <a:p>
            <a:pPr defTabSz="457200">
              <a:lnSpc>
                <a:spcPts val="3500"/>
              </a:lnSpc>
              <a:defRPr sz="3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0"/>
              <a:t>Promedio de </a:t>
            </a:r>
            <a:r>
              <a:rPr>
                <a:solidFill>
                  <a:srgbClr val="7835AC"/>
                </a:solidFill>
              </a:rPr>
              <a:t>2.900 prácticas de ligaduras tubarias</a:t>
            </a:r>
            <a:r>
              <a:t> </a:t>
            </a:r>
            <a:r>
              <a:rPr b="0"/>
              <a:t>al año</a:t>
            </a:r>
          </a:p>
        </p:txBody>
      </p:sp>
      <p:sp>
        <p:nvSpPr>
          <p:cNvPr id="195" name="Círculo"/>
          <p:cNvSpPr/>
          <p:nvPr/>
        </p:nvSpPr>
        <p:spPr>
          <a:xfrm>
            <a:off x="12832416" y="5499383"/>
            <a:ext cx="200803" cy="200803"/>
          </a:xfrm>
          <a:prstGeom prst="ellipse">
            <a:avLst/>
          </a:prstGeom>
          <a:solidFill>
            <a:srgbClr val="7930AB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196" name="Círculo"/>
          <p:cNvSpPr/>
          <p:nvPr/>
        </p:nvSpPr>
        <p:spPr>
          <a:xfrm>
            <a:off x="12832416" y="7243189"/>
            <a:ext cx="200803" cy="200802"/>
          </a:xfrm>
          <a:prstGeom prst="ellipse">
            <a:avLst/>
          </a:prstGeom>
          <a:solidFill>
            <a:srgbClr val="7930AB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197" name="Distribución de tratamientos de hormonización en 12 efectores…"/>
          <p:cNvSpPr txBox="1"/>
          <p:nvPr/>
        </p:nvSpPr>
        <p:spPr>
          <a:xfrm>
            <a:off x="18307938" y="5259484"/>
            <a:ext cx="4674396" cy="4650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3500"/>
              </a:lnSpc>
              <a:defRPr sz="3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0"/>
              <a:t>Distribución de </a:t>
            </a:r>
            <a:r>
              <a:rPr>
                <a:solidFill>
                  <a:srgbClr val="7930AB"/>
                </a:solidFill>
              </a:rPr>
              <a:t>tratamientos de hormonización en 12 efectores</a:t>
            </a:r>
            <a:endParaRPr b="0">
              <a:solidFill>
                <a:srgbClr val="7930AB"/>
              </a:solidFill>
            </a:endParaRPr>
          </a:p>
          <a:p>
            <a:pPr defTabSz="457200">
              <a:lnSpc>
                <a:spcPts val="3500"/>
              </a:lnSpc>
              <a:defRPr sz="35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endParaRPr b="0">
              <a:solidFill>
                <a:srgbClr val="7930AB"/>
              </a:solidFill>
            </a:endParaRPr>
          </a:p>
          <a:p>
            <a:pPr defTabSz="457200">
              <a:lnSpc>
                <a:spcPts val="3500"/>
              </a:lnSpc>
              <a:defRPr sz="3500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>
                <a:solidFill>
                  <a:srgbClr val="7930AB"/>
                </a:solidFill>
              </a:rPr>
              <a:t>Acceso a IVE en 181 efectores</a:t>
            </a:r>
            <a:r>
              <a:t>, con 5.100 tratamientos realizados durante el 2022 en toda la provincia.</a:t>
            </a:r>
          </a:p>
        </p:txBody>
      </p:sp>
      <p:sp>
        <p:nvSpPr>
          <p:cNvPr id="198" name="Círculo"/>
          <p:cNvSpPr/>
          <p:nvPr/>
        </p:nvSpPr>
        <p:spPr>
          <a:xfrm>
            <a:off x="17964092" y="5499383"/>
            <a:ext cx="200803" cy="200803"/>
          </a:xfrm>
          <a:prstGeom prst="ellipse">
            <a:avLst/>
          </a:prstGeom>
          <a:solidFill>
            <a:srgbClr val="7930AB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199" name="Círculo"/>
          <p:cNvSpPr/>
          <p:nvPr/>
        </p:nvSpPr>
        <p:spPr>
          <a:xfrm>
            <a:off x="17964092" y="7736675"/>
            <a:ext cx="200803" cy="200803"/>
          </a:xfrm>
          <a:prstGeom prst="ellipse">
            <a:avLst/>
          </a:prstGeom>
          <a:solidFill>
            <a:srgbClr val="7930AB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endParaRPr/>
          </a:p>
        </p:txBody>
      </p:sp>
      <p:sp>
        <p:nvSpPr>
          <p:cNvPr id="200" name="Programas e iniciativas…"/>
          <p:cNvSpPr txBox="1"/>
          <p:nvPr/>
        </p:nvSpPr>
        <p:spPr>
          <a:xfrm>
            <a:off x="2321198" y="1626341"/>
            <a:ext cx="9145914" cy="1614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5500"/>
              </a:lnSpc>
              <a:defRPr sz="5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Programas e iniciativas </a:t>
            </a:r>
          </a:p>
          <a:p>
            <a:pPr defTabSz="457200">
              <a:lnSpc>
                <a:spcPts val="5500"/>
              </a:lnSpc>
              <a:defRPr sz="55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que se insertan en estas líneas</a:t>
            </a:r>
            <a:r>
              <a:rPr b="0"/>
              <a:t>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2373" y="5107611"/>
            <a:ext cx="7899401" cy="571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5219" y="3076688"/>
            <a:ext cx="10033001" cy="20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Línea"/>
          <p:cNvSpPr/>
          <p:nvPr/>
        </p:nvSpPr>
        <p:spPr>
          <a:xfrm flipV="1">
            <a:off x="32722193" y="8294194"/>
            <a:ext cx="1" cy="2119806"/>
          </a:xfrm>
          <a:prstGeom prst="line">
            <a:avLst/>
          </a:prstGeom>
          <a:ln w="508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205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894" y="5379337"/>
            <a:ext cx="11183600" cy="2957325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Estrategias"/>
          <p:cNvSpPr txBox="1"/>
          <p:nvPr/>
        </p:nvSpPr>
        <p:spPr>
          <a:xfrm>
            <a:off x="13381524" y="3696164"/>
            <a:ext cx="3680812" cy="964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>
            <a:lvl1pPr defTabSz="457200">
              <a:lnSpc>
                <a:spcPts val="6000"/>
              </a:lnSpc>
              <a:defRPr sz="60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Estrategias</a:t>
            </a:r>
          </a:p>
        </p:txBody>
      </p:sp>
      <p:sp>
        <p:nvSpPr>
          <p:cNvPr id="207" name="Consultorio y centro de testeo en la casa AMMAR, ATTA."/>
          <p:cNvSpPr txBox="1"/>
          <p:nvPr/>
        </p:nvSpPr>
        <p:spPr>
          <a:xfrm>
            <a:off x="15256864" y="5481184"/>
            <a:ext cx="6855384" cy="1224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457200">
              <a:lnSpc>
                <a:spcPts val="4000"/>
              </a:lnSpc>
              <a:defRPr sz="4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Consultorio y centro de testeo en la casa AMMAR, ATTA.</a:t>
            </a:r>
          </a:p>
        </p:txBody>
      </p:sp>
      <p:sp>
        <p:nvSpPr>
          <p:cNvPr id="208" name="Capacitación a los equipos de salud."/>
          <p:cNvSpPr txBox="1"/>
          <p:nvPr/>
        </p:nvSpPr>
        <p:spPr>
          <a:xfrm>
            <a:off x="15256864" y="7403772"/>
            <a:ext cx="6855384" cy="1224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457200">
              <a:lnSpc>
                <a:spcPts val="4000"/>
              </a:lnSpc>
              <a:defRPr sz="4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Capacitación a los equipos de salud.</a:t>
            </a:r>
          </a:p>
        </p:txBody>
      </p:sp>
      <p:sp>
        <p:nvSpPr>
          <p:cNvPr id="209" name="Acompañamiento en espacios no convencionales."/>
          <p:cNvSpPr txBox="1"/>
          <p:nvPr/>
        </p:nvSpPr>
        <p:spPr>
          <a:xfrm>
            <a:off x="15256864" y="9326361"/>
            <a:ext cx="6855384" cy="1224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457200">
              <a:lnSpc>
                <a:spcPts val="4000"/>
              </a:lnSpc>
              <a:defRPr sz="4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Acompañamiento en espacios no convencionales.</a:t>
            </a:r>
          </a:p>
        </p:txBody>
      </p:sp>
      <p:sp>
        <p:nvSpPr>
          <p:cNvPr id="210" name="Programas e iniciativas que se insertan en estas líneas"/>
          <p:cNvSpPr txBox="1"/>
          <p:nvPr/>
        </p:nvSpPr>
        <p:spPr>
          <a:xfrm>
            <a:off x="2290017" y="1626341"/>
            <a:ext cx="20419942" cy="1116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7000"/>
              </a:lnSpc>
              <a:defRPr sz="70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Programas e iniciativas que se insertan en estas líneas</a:t>
            </a:r>
            <a:r>
              <a:rPr b="0"/>
              <a:t> </a:t>
            </a:r>
          </a:p>
        </p:txBody>
      </p:sp>
      <p:sp>
        <p:nvSpPr>
          <p:cNvPr id="211" name="16 centros con atención integral…"/>
          <p:cNvSpPr txBox="1"/>
          <p:nvPr/>
        </p:nvSpPr>
        <p:spPr>
          <a:xfrm>
            <a:off x="5474050" y="8637818"/>
            <a:ext cx="8540075" cy="1432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tIns="91438" rIns="91438" bIns="91438" anchor="ctr">
            <a:spAutoFit/>
          </a:bodyPr>
          <a:lstStyle/>
          <a:p>
            <a:pPr defTabSz="457200">
              <a:lnSpc>
                <a:spcPts val="4800"/>
              </a:lnSpc>
              <a:defRPr sz="4800" b="1">
                <a:solidFill>
                  <a:srgbClr val="EF4F65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16 centros con atención integral </a:t>
            </a:r>
          </a:p>
          <a:p>
            <a:pPr defTabSz="457200">
              <a:lnSpc>
                <a:spcPts val="4800"/>
              </a:lnSpc>
              <a:defRPr sz="4800" b="1">
                <a:solidFill>
                  <a:srgbClr val="EF4F65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 personas LGBTTTIQ+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n" descr="Imagen"/>
          <p:cNvPicPr>
            <a:picLocks noChangeAspect="1"/>
          </p:cNvPicPr>
          <p:nvPr/>
        </p:nvPicPr>
        <p:blipFill>
          <a:blip r:embed="rId2">
            <a:alphaModFix amt="50342"/>
          </a:blip>
          <a:stretch>
            <a:fillRect/>
          </a:stretch>
        </p:blipFill>
        <p:spPr>
          <a:xfrm>
            <a:off x="12317298" y="3048000"/>
            <a:ext cx="12126672" cy="762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317298" y="7703260"/>
            <a:ext cx="12126672" cy="92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" y="5170056"/>
            <a:ext cx="12118202" cy="552240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Línea"/>
          <p:cNvSpPr/>
          <p:nvPr/>
        </p:nvSpPr>
        <p:spPr>
          <a:xfrm flipV="1">
            <a:off x="32722193" y="8294194"/>
            <a:ext cx="1" cy="2119806"/>
          </a:xfrm>
          <a:prstGeom prst="line">
            <a:avLst/>
          </a:prstGeom>
          <a:ln w="508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45718" tIns="45718" rIns="45718" bIns="45718" anchor="ctr"/>
          <a:lstStyle/>
          <a:p>
            <a:pPr defTabSz="457200">
              <a:lnSpc>
                <a:spcPts val="5000"/>
              </a:lnSpc>
              <a:defRPr sz="5000">
                <a:solidFill>
                  <a:srgbClr val="FC1939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17" name="Circuitos de salud de la mujer"/>
          <p:cNvSpPr txBox="1"/>
          <p:nvPr/>
        </p:nvSpPr>
        <p:spPr>
          <a:xfrm>
            <a:off x="2417839" y="6307389"/>
            <a:ext cx="9145914" cy="849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457200">
              <a:lnSpc>
                <a:spcPts val="5000"/>
              </a:lnSpc>
              <a:defRPr sz="50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Circuitos de salud de la mujer</a:t>
            </a:r>
          </a:p>
        </p:txBody>
      </p:sp>
      <p:sp>
        <p:nvSpPr>
          <p:cNvPr id="218" name="54 circuitos en centros de salud provinciales y municipales…"/>
          <p:cNvSpPr txBox="1"/>
          <p:nvPr/>
        </p:nvSpPr>
        <p:spPr>
          <a:xfrm>
            <a:off x="2544295" y="7206233"/>
            <a:ext cx="8054988" cy="1983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3500"/>
              </a:lnSpc>
              <a:defRPr sz="35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54 circuitos en centros de salud provinciales y municipales</a:t>
            </a:r>
          </a:p>
          <a:p>
            <a:pPr defTabSz="457200">
              <a:lnSpc>
                <a:spcPts val="3500"/>
              </a:lnSpc>
              <a:defRPr sz="35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defTabSz="457200">
              <a:lnSpc>
                <a:spcPts val="3500"/>
              </a:lnSpc>
              <a:defRPr sz="35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Todos los estudios en un solo día</a:t>
            </a:r>
          </a:p>
        </p:txBody>
      </p:sp>
      <p:sp>
        <p:nvSpPr>
          <p:cNvPr id="219" name="Programa de prevención del cáncer de cuello de útero"/>
          <p:cNvSpPr txBox="1"/>
          <p:nvPr/>
        </p:nvSpPr>
        <p:spPr>
          <a:xfrm>
            <a:off x="13465737" y="4495482"/>
            <a:ext cx="9145914" cy="148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>
            <a:lvl1pPr defTabSz="457200">
              <a:lnSpc>
                <a:spcPts val="5000"/>
              </a:lnSpc>
              <a:defRPr sz="5000" b="1">
                <a:solidFill>
                  <a:srgbClr val="7A2AA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Programa de prevención del cáncer de cuello de útero</a:t>
            </a:r>
          </a:p>
        </p:txBody>
      </p:sp>
      <p:sp>
        <p:nvSpPr>
          <p:cNvPr id="220" name="134 efectores durante todo el año…"/>
          <p:cNvSpPr txBox="1"/>
          <p:nvPr/>
        </p:nvSpPr>
        <p:spPr>
          <a:xfrm>
            <a:off x="13452572" y="6050707"/>
            <a:ext cx="8486322" cy="3761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3500"/>
              </a:lnSpc>
              <a:defRPr sz="3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134 efectores durante todo el año</a:t>
            </a:r>
          </a:p>
          <a:p>
            <a:pPr defTabSz="457200">
              <a:lnSpc>
                <a:spcPts val="3500"/>
              </a:lnSpc>
              <a:defRPr sz="3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defTabSz="457200">
              <a:lnSpc>
                <a:spcPts val="3500"/>
              </a:lnSpc>
              <a:defRPr sz="3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14 campañas durante 2022</a:t>
            </a:r>
          </a:p>
          <a:p>
            <a:pPr defTabSz="457200">
              <a:lnSpc>
                <a:spcPts val="3500"/>
              </a:lnSpc>
              <a:defRPr sz="35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defTabSz="457200">
              <a:lnSpc>
                <a:spcPts val="3500"/>
              </a:lnSpc>
              <a:defRPr sz="35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&gt;6000 pruebas realizadas por año</a:t>
            </a:r>
          </a:p>
          <a:p>
            <a:pPr defTabSz="457200">
              <a:lnSpc>
                <a:spcPts val="3500"/>
              </a:lnSpc>
              <a:defRPr sz="35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defTabSz="457200">
              <a:lnSpc>
                <a:spcPts val="3500"/>
              </a:lnSpc>
              <a:defRPr sz="35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solidFill>
                  <a:schemeClr val="accent3">
                    <a:lumOff val="-12941"/>
                  </a:schemeClr>
                </a:solidFill>
              </a:rPr>
              <a:t>Incorporación</a:t>
            </a:r>
            <a:r>
              <a:rPr>
                <a:solidFill>
                  <a:srgbClr val="535353"/>
                </a:solidFill>
              </a:rPr>
              <a:t> de la prueba de VPH</a:t>
            </a:r>
          </a:p>
          <a:p>
            <a:pPr defTabSz="457200">
              <a:lnSpc>
                <a:spcPts val="3500"/>
              </a:lnSpc>
              <a:defRPr sz="3500">
                <a:solidFill>
                  <a:srgbClr val="53535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Auto-toma </a:t>
            </a:r>
          </a:p>
        </p:txBody>
      </p:sp>
      <p:sp>
        <p:nvSpPr>
          <p:cNvPr id="221" name="Círculo"/>
          <p:cNvSpPr/>
          <p:nvPr/>
        </p:nvSpPr>
        <p:spPr>
          <a:xfrm>
            <a:off x="13173107" y="6277905"/>
            <a:ext cx="200803" cy="200803"/>
          </a:xfrm>
          <a:prstGeom prst="ellipse">
            <a:avLst/>
          </a:prstGeom>
          <a:solidFill>
            <a:srgbClr val="7A2AA8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2" name="Círculo"/>
          <p:cNvSpPr/>
          <p:nvPr/>
        </p:nvSpPr>
        <p:spPr>
          <a:xfrm>
            <a:off x="2188709" y="7442938"/>
            <a:ext cx="200802" cy="200803"/>
          </a:xfrm>
          <a:prstGeom prst="ellipse">
            <a:avLst/>
          </a:prstGeom>
          <a:solidFill>
            <a:srgbClr val="00A6E1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>
              <a:defRPr>
                <a:solidFill>
                  <a:srgbClr val="7835AB"/>
                </a:solidFill>
              </a:defRPr>
            </a:pPr>
            <a:endParaRPr/>
          </a:p>
        </p:txBody>
      </p:sp>
      <p:sp>
        <p:nvSpPr>
          <p:cNvPr id="223" name="Círculo"/>
          <p:cNvSpPr/>
          <p:nvPr/>
        </p:nvSpPr>
        <p:spPr>
          <a:xfrm>
            <a:off x="2188709" y="8707170"/>
            <a:ext cx="200802" cy="200802"/>
          </a:xfrm>
          <a:prstGeom prst="ellipse">
            <a:avLst/>
          </a:prstGeom>
          <a:solidFill>
            <a:srgbClr val="00A6E1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>
              <a:defRPr>
                <a:solidFill>
                  <a:srgbClr val="7835AB"/>
                </a:solidFill>
              </a:defRPr>
            </a:pPr>
            <a:endParaRPr/>
          </a:p>
        </p:txBody>
      </p:sp>
      <p:sp>
        <p:nvSpPr>
          <p:cNvPr id="224" name="Círculo"/>
          <p:cNvSpPr/>
          <p:nvPr/>
        </p:nvSpPr>
        <p:spPr>
          <a:xfrm>
            <a:off x="13173107" y="7140962"/>
            <a:ext cx="200803" cy="200803"/>
          </a:xfrm>
          <a:prstGeom prst="ellipse">
            <a:avLst/>
          </a:prstGeom>
          <a:solidFill>
            <a:srgbClr val="7A2AA8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5" name="Círculo"/>
          <p:cNvSpPr/>
          <p:nvPr/>
        </p:nvSpPr>
        <p:spPr>
          <a:xfrm>
            <a:off x="13173107" y="8054818"/>
            <a:ext cx="200803" cy="20080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" name="Círculo"/>
          <p:cNvSpPr/>
          <p:nvPr/>
        </p:nvSpPr>
        <p:spPr>
          <a:xfrm>
            <a:off x="13173107" y="8930575"/>
            <a:ext cx="200803" cy="200802"/>
          </a:xfrm>
          <a:prstGeom prst="ellipse">
            <a:avLst/>
          </a:prstGeom>
          <a:solidFill>
            <a:srgbClr val="7A2AA8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Programas e iniciativas que se insertan en estas líneas"/>
          <p:cNvSpPr txBox="1"/>
          <p:nvPr/>
        </p:nvSpPr>
        <p:spPr>
          <a:xfrm>
            <a:off x="2290017" y="1626341"/>
            <a:ext cx="20419942" cy="1116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tIns="91438" rIns="91438" bIns="91438" anchor="ctr">
            <a:spAutoFit/>
          </a:bodyPr>
          <a:lstStyle/>
          <a:p>
            <a:pPr defTabSz="457200">
              <a:lnSpc>
                <a:spcPts val="7000"/>
              </a:lnSpc>
              <a:defRPr sz="7000" b="1">
                <a:solidFill>
                  <a:schemeClr val="accent3">
                    <a:lumOff val="-12941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Programas e iniciativas que se insertan en estas líneas</a:t>
            </a:r>
            <a:r>
              <a:rPr b="0"/>
              <a:t>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1253</Words>
  <Application>Microsoft Office PowerPoint</Application>
  <PresentationFormat>Personalizado</PresentationFormat>
  <Paragraphs>281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Helvetica Neue</vt:lpstr>
      <vt:lpstr>Times</vt:lpstr>
      <vt:lpstr>Default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Administrador</cp:lastModifiedBy>
  <cp:revision>5</cp:revision>
  <dcterms:modified xsi:type="dcterms:W3CDTF">2023-03-27T11:09:25Z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1449814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