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9" r:id="rId3"/>
    <p:sldId id="258" r:id="rId4"/>
    <p:sldId id="260" r:id="rId5"/>
    <p:sldId id="261" r:id="rId6"/>
    <p:sldId id="262" r:id="rId7"/>
    <p:sldId id="263" r:id="rId8"/>
  </p:sldIdLst>
  <p:sldSz cx="12192000" cy="6858000"/>
  <p:notesSz cx="6858000" cy="9144000"/>
  <p:embeddedFontLst>
    <p:embeddedFont>
      <p:font typeface="Trasandina Black" pitchFamily="50" charset="0"/>
      <p:bold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Trasandina Medium" pitchFamily="50" charset="0"/>
      <p:bold r:id="rId16"/>
    </p:embeddedFont>
    <p:embeddedFont>
      <p:font typeface="Trasandina Bold" pitchFamily="50" charset="0"/>
      <p:bold r:id="rId17"/>
    </p:embeddedFont>
    <p:embeddedFont>
      <p:font typeface="Trasandina Regular" pitchFamily="50" charset="0"/>
      <p:regular r:id="rId18"/>
    </p:embeddedFont>
  </p:embeddedFont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39747BC9-4957-47E7-A653-E5F813FA65F9}" type="datetimeFigureOut">
              <a:rPr lang="es-AR" smtClean="0"/>
              <a:t>8/3/2021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234476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39747BC9-4957-47E7-A653-E5F813FA65F9}" type="datetimeFigureOut">
              <a:rPr lang="es-AR" smtClean="0"/>
              <a:t>8/3/2021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215700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39747BC9-4957-47E7-A653-E5F813FA65F9}" type="datetimeFigureOut">
              <a:rPr lang="es-AR" smtClean="0"/>
              <a:t>8/3/2021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321099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39747BC9-4957-47E7-A653-E5F813FA65F9}" type="datetimeFigureOut">
              <a:rPr lang="es-AR" smtClean="0"/>
              <a:t>8/3/2021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146969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9747BC9-4957-47E7-A653-E5F813FA65F9}" type="datetimeFigureOut">
              <a:rPr lang="es-AR" smtClean="0"/>
              <a:t>8/3/2021</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365475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39747BC9-4957-47E7-A653-E5F813FA65F9}" type="datetimeFigureOut">
              <a:rPr lang="es-AR" smtClean="0"/>
              <a:t>8/3/2021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252734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39747BC9-4957-47E7-A653-E5F813FA65F9}" type="datetimeFigureOut">
              <a:rPr lang="es-AR" smtClean="0"/>
              <a:t>8/3/2021</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407017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39747BC9-4957-47E7-A653-E5F813FA65F9}" type="datetimeFigureOut">
              <a:rPr lang="es-AR" smtClean="0"/>
              <a:t>8/3/2021</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3984171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747BC9-4957-47E7-A653-E5F813FA65F9}" type="datetimeFigureOut">
              <a:rPr lang="es-AR" smtClean="0"/>
              <a:t>8/3/2021</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163431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9747BC9-4957-47E7-A653-E5F813FA65F9}" type="datetimeFigureOut">
              <a:rPr lang="es-AR" smtClean="0"/>
              <a:t>8/3/2021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66140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9747BC9-4957-47E7-A653-E5F813FA65F9}" type="datetimeFigureOut">
              <a:rPr lang="es-AR" smtClean="0"/>
              <a:t>8/3/2021</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6372ACD-161F-43B2-AF57-3BC675F3ACC5}" type="slidenum">
              <a:rPr lang="es-AR" smtClean="0"/>
              <a:t>‹Nº›</a:t>
            </a:fld>
            <a:endParaRPr lang="es-AR"/>
          </a:p>
        </p:txBody>
      </p:sp>
    </p:spTree>
    <p:extLst>
      <p:ext uri="{BB962C8B-B14F-4D97-AF65-F5344CB8AC3E}">
        <p14:creationId xmlns:p14="http://schemas.microsoft.com/office/powerpoint/2010/main" val="242590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47BC9-4957-47E7-A653-E5F813FA65F9}" type="datetimeFigureOut">
              <a:rPr lang="es-AR" smtClean="0"/>
              <a:t>8/3/2021</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72ACD-161F-43B2-AF57-3BC675F3ACC5}" type="slidenum">
              <a:rPr lang="es-AR" smtClean="0"/>
              <a:t>‹Nº›</a:t>
            </a:fld>
            <a:endParaRPr lang="es-AR"/>
          </a:p>
        </p:txBody>
      </p:sp>
    </p:spTree>
    <p:extLst>
      <p:ext uri="{BB962C8B-B14F-4D97-AF65-F5344CB8AC3E}">
        <p14:creationId xmlns:p14="http://schemas.microsoft.com/office/powerpoint/2010/main" val="65558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 y="0"/>
            <a:ext cx="12189970" cy="6858000"/>
          </a:xfrm>
          <a:prstGeom prst="rect">
            <a:avLst/>
          </a:prstGeom>
        </p:spPr>
      </p:pic>
      <p:sp>
        <p:nvSpPr>
          <p:cNvPr id="5" name="Marcador de contenido 4"/>
          <p:cNvSpPr>
            <a:spLocks noGrp="1"/>
          </p:cNvSpPr>
          <p:nvPr>
            <p:ph idx="1"/>
          </p:nvPr>
        </p:nvSpPr>
        <p:spPr>
          <a:xfrm>
            <a:off x="1098679" y="2208180"/>
            <a:ext cx="9994641" cy="2065240"/>
          </a:xfrm>
        </p:spPr>
        <p:txBody>
          <a:bodyPr>
            <a:normAutofit/>
          </a:bodyPr>
          <a:lstStyle/>
          <a:p>
            <a:pPr marL="0" indent="0">
              <a:buNone/>
            </a:pPr>
            <a:r>
              <a:rPr lang="es-AR" sz="6600" dirty="0">
                <a:solidFill>
                  <a:srgbClr val="1AA5DF"/>
                </a:solidFill>
                <a:latin typeface="Trasandina Black" pitchFamily="50" charset="0"/>
                <a:cs typeface="Trasandina Black" pitchFamily="50" charset="0"/>
              </a:rPr>
              <a:t>FUERO PENAL </a:t>
            </a:r>
            <a:r>
              <a:rPr lang="es-AR" sz="6600" dirty="0" smtClean="0">
                <a:solidFill>
                  <a:srgbClr val="1AA5DF"/>
                </a:solidFill>
                <a:latin typeface="Trasandina Black" pitchFamily="50" charset="0"/>
                <a:cs typeface="Trasandina Black" pitchFamily="50" charset="0"/>
              </a:rPr>
              <a:t>EN</a:t>
            </a:r>
            <a:endParaRPr lang="es-AR" sz="6600" dirty="0" smtClean="0">
              <a:solidFill>
                <a:srgbClr val="1AA5DF"/>
              </a:solidFill>
              <a:latin typeface="Trasandina Black" pitchFamily="50" charset="0"/>
              <a:cs typeface="Trasandina Black" pitchFamily="50" charset="0"/>
            </a:endParaRPr>
          </a:p>
          <a:p>
            <a:pPr marL="0" indent="0">
              <a:buNone/>
            </a:pPr>
            <a:r>
              <a:rPr lang="es-AR" sz="6600" smtClean="0">
                <a:solidFill>
                  <a:srgbClr val="1AA5DF"/>
                </a:solidFill>
                <a:latin typeface="Trasandina Black" pitchFamily="50" charset="0"/>
                <a:cs typeface="Trasandina Black" pitchFamily="50" charset="0"/>
              </a:rPr>
              <a:t>VIOLENCIA </a:t>
            </a:r>
            <a:r>
              <a:rPr lang="es-AR" sz="6600" dirty="0">
                <a:solidFill>
                  <a:srgbClr val="1AA5DF"/>
                </a:solidFill>
                <a:latin typeface="Trasandina Black" pitchFamily="50" charset="0"/>
                <a:cs typeface="Trasandina Black" pitchFamily="50" charset="0"/>
              </a:rPr>
              <a:t>DE </a:t>
            </a:r>
            <a:r>
              <a:rPr lang="es-AR" sz="6600" dirty="0" smtClean="0">
                <a:solidFill>
                  <a:srgbClr val="1AA5DF"/>
                </a:solidFill>
                <a:latin typeface="Trasandina Black" pitchFamily="50" charset="0"/>
                <a:cs typeface="Trasandina Black" pitchFamily="50" charset="0"/>
              </a:rPr>
              <a:t>GÉNERO.</a:t>
            </a:r>
            <a:endParaRPr lang="es-AR" sz="6600" dirty="0">
              <a:solidFill>
                <a:srgbClr val="1AA5DF"/>
              </a:solidFill>
              <a:latin typeface="Trasandina Black" pitchFamily="50" charset="0"/>
              <a:cs typeface="Trasandina Black" pitchFamily="50" charset="0"/>
            </a:endParaRP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527" y="5587140"/>
            <a:ext cx="1504217" cy="817918"/>
          </a:xfrm>
          <a:prstGeom prst="rect">
            <a:avLst/>
          </a:prstGeom>
        </p:spPr>
      </p:pic>
      <p:pic>
        <p:nvPicPr>
          <p:cNvPr id="9" name="Imagen 8"/>
          <p:cNvPicPr>
            <a:picLocks noChangeAspect="1"/>
          </p:cNvPicPr>
          <p:nvPr/>
        </p:nvPicPr>
        <p:blipFill>
          <a:blip r:embed="rId4"/>
          <a:stretch>
            <a:fillRect/>
          </a:stretch>
        </p:blipFill>
        <p:spPr>
          <a:xfrm>
            <a:off x="2237700" y="5740223"/>
            <a:ext cx="3073968" cy="664835"/>
          </a:xfrm>
          <a:prstGeom prst="rect">
            <a:avLst/>
          </a:prstGeom>
        </p:spPr>
      </p:pic>
    </p:spTree>
    <p:extLst>
      <p:ext uri="{BB962C8B-B14F-4D97-AF65-F5344CB8AC3E}">
        <p14:creationId xmlns:p14="http://schemas.microsoft.com/office/powerpoint/2010/main" val="2347945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ítulo 1"/>
          <p:cNvSpPr>
            <a:spLocks noGrp="1"/>
          </p:cNvSpPr>
          <p:nvPr>
            <p:ph type="title"/>
          </p:nvPr>
        </p:nvSpPr>
        <p:spPr>
          <a:xfrm>
            <a:off x="754226" y="457200"/>
            <a:ext cx="10918370" cy="4757289"/>
          </a:xfrm>
        </p:spPr>
        <p:txBody>
          <a:bodyPr>
            <a:normAutofit/>
          </a:bodyPr>
          <a:lstStyle/>
          <a:p>
            <a:pPr>
              <a:lnSpc>
                <a:spcPct val="100000"/>
              </a:lnSpc>
            </a:pPr>
            <a:r>
              <a:rPr lang="es-AR" sz="3800" dirty="0">
                <a:solidFill>
                  <a:srgbClr val="1AA5DF"/>
                </a:solidFill>
                <a:latin typeface="Trasandina Regular" pitchFamily="50" charset="0"/>
                <a:cs typeface="Trasandina Regular" pitchFamily="50" charset="0"/>
              </a:rPr>
              <a:t>A los fines de fortalecer y profundizar estas políticas públicas, la creación de un </a:t>
            </a:r>
            <a:r>
              <a:rPr lang="es-AR" sz="3800" b="1" dirty="0">
                <a:solidFill>
                  <a:srgbClr val="1AA5DF"/>
                </a:solidFill>
                <a:latin typeface="Trasandina Bold" pitchFamily="50" charset="0"/>
                <a:cs typeface="Trasandina Bold" pitchFamily="50" charset="0"/>
              </a:rPr>
              <a:t>Fuero </a:t>
            </a:r>
            <a:r>
              <a:rPr lang="es-AR" sz="3800" b="1" dirty="0" smtClean="0">
                <a:solidFill>
                  <a:srgbClr val="1AA5DF"/>
                </a:solidFill>
                <a:latin typeface="Trasandina Bold" pitchFamily="50" charset="0"/>
                <a:cs typeface="Trasandina Bold" pitchFamily="50" charset="0"/>
              </a:rPr>
              <a:t>Especializado </a:t>
            </a:r>
            <a:r>
              <a:rPr lang="es-AR" sz="3800" b="1" dirty="0">
                <a:solidFill>
                  <a:srgbClr val="1AA5DF"/>
                </a:solidFill>
                <a:latin typeface="Trasandina Bold" pitchFamily="50" charset="0"/>
                <a:cs typeface="Trasandina Bold" pitchFamily="50" charset="0"/>
              </a:rPr>
              <a:t>en </a:t>
            </a:r>
            <a:r>
              <a:rPr lang="es-AR" sz="3800" b="1" dirty="0" smtClean="0">
                <a:solidFill>
                  <a:srgbClr val="1AA5DF"/>
                </a:solidFill>
                <a:latin typeface="Trasandina Bold" pitchFamily="50" charset="0"/>
                <a:cs typeface="Trasandina Bold" pitchFamily="50" charset="0"/>
              </a:rPr>
              <a:t>Violencia </a:t>
            </a:r>
            <a:r>
              <a:rPr lang="es-AR" sz="3800" b="1" dirty="0">
                <a:solidFill>
                  <a:srgbClr val="1AA5DF"/>
                </a:solidFill>
                <a:latin typeface="Trasandina Bold" pitchFamily="50" charset="0"/>
                <a:cs typeface="Trasandina Bold" pitchFamily="50" charset="0"/>
              </a:rPr>
              <a:t>de </a:t>
            </a:r>
            <a:r>
              <a:rPr lang="es-AR" sz="3800" b="1" dirty="0" smtClean="0">
                <a:solidFill>
                  <a:srgbClr val="1AA5DF"/>
                </a:solidFill>
                <a:latin typeface="Trasandina Bold" pitchFamily="50" charset="0"/>
                <a:cs typeface="Trasandina Bold" pitchFamily="50" charset="0"/>
              </a:rPr>
              <a:t>Género </a:t>
            </a:r>
            <a:r>
              <a:rPr lang="es-AR" sz="3800" dirty="0">
                <a:solidFill>
                  <a:srgbClr val="1AA5DF"/>
                </a:solidFill>
                <a:latin typeface="Trasandina Regular" pitchFamily="50" charset="0"/>
                <a:cs typeface="Trasandina Regular" pitchFamily="50" charset="0"/>
              </a:rPr>
              <a:t>en el ámbito de todo el territorio provincial, resulta una medida </a:t>
            </a:r>
            <a:r>
              <a:rPr lang="es-AR" sz="3800" dirty="0" smtClean="0">
                <a:solidFill>
                  <a:srgbClr val="1AA5DF"/>
                </a:solidFill>
                <a:latin typeface="Trasandina Regular" pitchFamily="50" charset="0"/>
                <a:cs typeface="Trasandina Regular" pitchFamily="50" charset="0"/>
              </a:rPr>
              <a:t>necesaria que favorecerá </a:t>
            </a:r>
            <a:r>
              <a:rPr lang="es-AR" sz="3800" dirty="0">
                <a:solidFill>
                  <a:srgbClr val="1AA5DF"/>
                </a:solidFill>
                <a:latin typeface="Trasandina Regular" pitchFamily="50" charset="0"/>
                <a:cs typeface="Trasandina Regular" pitchFamily="50" charset="0"/>
              </a:rPr>
              <a:t>al abordaje </a:t>
            </a:r>
            <a:r>
              <a:rPr lang="es-AR" sz="3800" dirty="0" smtClean="0">
                <a:solidFill>
                  <a:srgbClr val="1AA5DF"/>
                </a:solidFill>
                <a:latin typeface="Trasandina Regular" pitchFamily="50" charset="0"/>
                <a:cs typeface="Trasandina Regular" pitchFamily="50" charset="0"/>
              </a:rPr>
              <a:t>integral, </a:t>
            </a:r>
            <a:r>
              <a:rPr lang="es-AR" sz="3800" dirty="0">
                <a:solidFill>
                  <a:srgbClr val="1AA5DF"/>
                </a:solidFill>
                <a:latin typeface="Trasandina Regular" pitchFamily="50" charset="0"/>
                <a:cs typeface="Trasandina Regular" pitchFamily="50" charset="0"/>
              </a:rPr>
              <a:t>para la toma de decisiones estratégicas con relación a esta grave problemática social.</a:t>
            </a:r>
          </a:p>
        </p:txBody>
      </p:sp>
    </p:spTree>
    <p:extLst>
      <p:ext uri="{BB962C8B-B14F-4D97-AF65-F5344CB8AC3E}">
        <p14:creationId xmlns:p14="http://schemas.microsoft.com/office/powerpoint/2010/main" val="37265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7144"/>
          </a:xfrm>
        </p:spPr>
      </p:pic>
      <p:sp>
        <p:nvSpPr>
          <p:cNvPr id="2" name="Título 1"/>
          <p:cNvSpPr>
            <a:spLocks noGrp="1"/>
          </p:cNvSpPr>
          <p:nvPr>
            <p:ph type="title"/>
          </p:nvPr>
        </p:nvSpPr>
        <p:spPr>
          <a:xfrm>
            <a:off x="754225" y="289248"/>
            <a:ext cx="10974355" cy="5654363"/>
          </a:xfrm>
        </p:spPr>
        <p:txBody>
          <a:bodyPr>
            <a:noAutofit/>
          </a:bodyPr>
          <a:lstStyle/>
          <a:p>
            <a:pPr>
              <a:lnSpc>
                <a:spcPct val="100000"/>
              </a:lnSpc>
            </a:pPr>
            <a:r>
              <a:rPr lang="es-AR" sz="3800" b="1" dirty="0" smtClean="0">
                <a:solidFill>
                  <a:srgbClr val="1AA5DF"/>
                </a:solidFill>
                <a:latin typeface="Trasandina Black" pitchFamily="50" charset="0"/>
                <a:cs typeface="Trasandina Black" pitchFamily="50" charset="0"/>
              </a:rPr>
              <a:t>Centro </a:t>
            </a:r>
            <a:r>
              <a:rPr lang="es-AR" sz="3800" b="1" dirty="0">
                <a:solidFill>
                  <a:srgbClr val="1AA5DF"/>
                </a:solidFill>
                <a:latin typeface="Trasandina Black" pitchFamily="50" charset="0"/>
                <a:cs typeface="Trasandina Black" pitchFamily="50" charset="0"/>
              </a:rPr>
              <a:t>Judicial </a:t>
            </a:r>
            <a:r>
              <a:rPr lang="es-AR" sz="3800" b="1" dirty="0" smtClean="0">
                <a:solidFill>
                  <a:srgbClr val="1AA5DF"/>
                </a:solidFill>
                <a:latin typeface="Trasandina Black" pitchFamily="50" charset="0"/>
                <a:cs typeface="Trasandina Black" pitchFamily="50" charset="0"/>
              </a:rPr>
              <a:t>Capital</a:t>
            </a:r>
            <a:br>
              <a:rPr lang="es-AR" sz="3800" b="1" dirty="0" smtClean="0">
                <a:solidFill>
                  <a:srgbClr val="1AA5DF"/>
                </a:solidFill>
                <a:latin typeface="Trasandina Black" pitchFamily="50" charset="0"/>
                <a:cs typeface="Trasandina Black" pitchFamily="50" charset="0"/>
              </a:rPr>
            </a:br>
            <a:r>
              <a:rPr lang="es-AR" sz="3800" b="1" dirty="0" smtClean="0">
                <a:solidFill>
                  <a:srgbClr val="1AA5DF"/>
                </a:solidFill>
                <a:latin typeface="Trasandina Bold" pitchFamily="50" charset="0"/>
                <a:cs typeface="Trasandina Bold" pitchFamily="50" charset="0"/>
              </a:rPr>
              <a:t>(de </a:t>
            </a:r>
            <a:r>
              <a:rPr lang="es-AR" sz="3800" b="1" dirty="0">
                <a:solidFill>
                  <a:srgbClr val="1AA5DF"/>
                </a:solidFill>
                <a:latin typeface="Trasandina Bold" pitchFamily="50" charset="0"/>
                <a:cs typeface="Trasandina Bold" pitchFamily="50" charset="0"/>
              </a:rPr>
              <a:t>la Primera </a:t>
            </a:r>
            <a:r>
              <a:rPr lang="es-AR" sz="3800" b="1" dirty="0" smtClean="0">
                <a:solidFill>
                  <a:srgbClr val="1AA5DF"/>
                </a:solidFill>
                <a:latin typeface="Trasandina Bold" pitchFamily="50" charset="0"/>
                <a:cs typeface="Trasandina Bold" pitchFamily="50" charset="0"/>
              </a:rPr>
              <a:t>Circunscripción)</a:t>
            </a:r>
            <a:br>
              <a:rPr lang="es-AR" sz="3800" b="1" dirty="0" smtClean="0">
                <a:solidFill>
                  <a:srgbClr val="1AA5DF"/>
                </a:solidFill>
                <a:latin typeface="Trasandina Bold" pitchFamily="50" charset="0"/>
                <a:cs typeface="Trasandina Bold" pitchFamily="50" charset="0"/>
              </a:rPr>
            </a:br>
            <a:r>
              <a:rPr lang="es-AR" sz="3800" b="1" dirty="0" smtClean="0">
                <a:solidFill>
                  <a:srgbClr val="1AA5DF"/>
                </a:solidFill>
                <a:latin typeface="Trasandina Black" pitchFamily="50" charset="0"/>
                <a:cs typeface="Trasandina Black" pitchFamily="50" charset="0"/>
              </a:rPr>
              <a:t/>
            </a:r>
            <a:br>
              <a:rPr lang="es-AR" sz="3800" b="1" dirty="0" smtClean="0">
                <a:solidFill>
                  <a:srgbClr val="1AA5DF"/>
                </a:solidFill>
                <a:latin typeface="Trasandina Black" pitchFamily="50" charset="0"/>
                <a:cs typeface="Trasandina Black" pitchFamily="50" charset="0"/>
              </a:rPr>
            </a:br>
            <a:r>
              <a:rPr lang="es-AR" sz="3800" dirty="0" smtClean="0">
                <a:solidFill>
                  <a:srgbClr val="1AA5DF"/>
                </a:solidFill>
                <a:latin typeface="Trasandina Medium" pitchFamily="50" charset="0"/>
                <a:cs typeface="Trasandina Medium" pitchFamily="50" charset="0"/>
              </a:rPr>
              <a:t>Se crean:</a:t>
            </a:r>
            <a:r>
              <a:rPr lang="es-AR" sz="3800" dirty="0" smtClean="0">
                <a:solidFill>
                  <a:srgbClr val="1AA5DF"/>
                </a:solidFill>
                <a:latin typeface="Trasandina Regular" pitchFamily="50" charset="0"/>
                <a:cs typeface="Trasandina Regular" pitchFamily="50" charset="0"/>
              </a:rPr>
              <a:t/>
            </a:r>
            <a:br>
              <a:rPr lang="es-AR" sz="3800" dirty="0" smtClean="0">
                <a:solidFill>
                  <a:srgbClr val="1AA5DF"/>
                </a:solidFill>
                <a:latin typeface="Trasandina Regular" pitchFamily="50" charset="0"/>
                <a:cs typeface="Trasandina Regular" pitchFamily="50" charset="0"/>
              </a:rPr>
            </a:br>
            <a:r>
              <a:rPr lang="es-AR" sz="3800" dirty="0" smtClean="0">
                <a:solidFill>
                  <a:srgbClr val="1AA5DF"/>
                </a:solidFill>
                <a:latin typeface="Trasandina Regular" pitchFamily="50" charset="0"/>
                <a:cs typeface="Trasandina Regular" pitchFamily="50" charset="0"/>
              </a:rPr>
              <a:t>• </a:t>
            </a:r>
            <a:r>
              <a:rPr lang="es-AR" sz="3800" dirty="0" smtClean="0">
                <a:solidFill>
                  <a:srgbClr val="1AA5DF"/>
                </a:solidFill>
                <a:latin typeface="Trasandina Bold" pitchFamily="50" charset="0"/>
                <a:cs typeface="Trasandina Bold" pitchFamily="50" charset="0"/>
              </a:rPr>
              <a:t>2 Fiscalías de Instrucción </a:t>
            </a:r>
            <a:r>
              <a:rPr lang="es-AR" sz="3800" dirty="0" smtClean="0">
                <a:solidFill>
                  <a:srgbClr val="1AA5DF"/>
                </a:solidFill>
                <a:latin typeface="Trasandina Regular" pitchFamily="50" charset="0"/>
                <a:cs typeface="Trasandina Regular" pitchFamily="50" charset="0"/>
              </a:rPr>
              <a:t>especializadas en </a:t>
            </a:r>
            <a:r>
              <a:rPr lang="es-AR" sz="3800" dirty="0" smtClean="0">
                <a:solidFill>
                  <a:srgbClr val="1AA5DF"/>
                </a:solidFill>
                <a:latin typeface="Trasandina Bold" pitchFamily="50" charset="0"/>
                <a:cs typeface="Trasandina Bold" pitchFamily="50" charset="0"/>
              </a:rPr>
              <a:t>Violencia de </a:t>
            </a:r>
            <a:r>
              <a:rPr lang="es-AR" sz="3800" dirty="0">
                <a:solidFill>
                  <a:srgbClr val="1AA5DF"/>
                </a:solidFill>
                <a:latin typeface="Trasandina Bold" pitchFamily="50" charset="0"/>
                <a:cs typeface="Trasandina Bold" pitchFamily="50" charset="0"/>
              </a:rPr>
              <a:t>G</a:t>
            </a:r>
            <a:r>
              <a:rPr lang="es-AR" sz="3800" dirty="0" smtClean="0">
                <a:solidFill>
                  <a:srgbClr val="1AA5DF"/>
                </a:solidFill>
                <a:latin typeface="Trasandina Bold" pitchFamily="50" charset="0"/>
                <a:cs typeface="Trasandina Bold" pitchFamily="50" charset="0"/>
              </a:rPr>
              <a:t>énero</a:t>
            </a:r>
            <a:r>
              <a:rPr lang="es-AR" sz="3800" dirty="0" smtClean="0">
                <a:solidFill>
                  <a:srgbClr val="1AA5DF"/>
                </a:solidFill>
                <a:latin typeface="Trasandina Regular" pitchFamily="50" charset="0"/>
                <a:cs typeface="Trasandina Regular" pitchFamily="50" charset="0"/>
              </a:rPr>
              <a:t>, que se suman a las </a:t>
            </a:r>
            <a:r>
              <a:rPr lang="es-AR" sz="3800" dirty="0" smtClean="0">
                <a:solidFill>
                  <a:srgbClr val="1AA5DF"/>
                </a:solidFill>
                <a:latin typeface="Trasandina Medium" pitchFamily="50" charset="0"/>
                <a:cs typeface="Trasandina Medium" pitchFamily="50" charset="0"/>
              </a:rPr>
              <a:t>4 existentes</a:t>
            </a:r>
            <a:r>
              <a:rPr lang="es-AR" sz="3800" dirty="0" smtClean="0">
                <a:solidFill>
                  <a:srgbClr val="1AA5DF"/>
                </a:solidFill>
                <a:latin typeface="Trasandina Regular" pitchFamily="50" charset="0"/>
                <a:cs typeface="Trasandina Regular" pitchFamily="50" charset="0"/>
              </a:rPr>
              <a:t>.</a:t>
            </a:r>
            <a:br>
              <a:rPr lang="es-AR" sz="3800" dirty="0" smtClean="0">
                <a:solidFill>
                  <a:srgbClr val="1AA5DF"/>
                </a:solidFill>
                <a:latin typeface="Trasandina Regular" pitchFamily="50" charset="0"/>
                <a:cs typeface="Trasandina Regular" pitchFamily="50" charset="0"/>
              </a:rPr>
            </a:br>
            <a:r>
              <a:rPr lang="es-AR" sz="3800" dirty="0" smtClean="0">
                <a:solidFill>
                  <a:srgbClr val="1AA5DF"/>
                </a:solidFill>
                <a:latin typeface="Trasandina Regular" pitchFamily="50" charset="0"/>
                <a:cs typeface="Trasandina Regular" pitchFamily="50" charset="0"/>
              </a:rPr>
              <a:t>• </a:t>
            </a:r>
            <a:r>
              <a:rPr lang="es-AR" sz="3800" dirty="0" smtClean="0">
                <a:solidFill>
                  <a:srgbClr val="1AA5DF"/>
                </a:solidFill>
                <a:latin typeface="Trasandina Bold" pitchFamily="50" charset="0"/>
                <a:cs typeface="Trasandina Bold" pitchFamily="50" charset="0"/>
              </a:rPr>
              <a:t>1 Juzgado de Control</a:t>
            </a:r>
            <a:r>
              <a:rPr lang="es-AR" sz="3800" dirty="0" smtClean="0">
                <a:solidFill>
                  <a:srgbClr val="1AA5DF"/>
                </a:solidFill>
                <a:latin typeface="Trasandina Regular" pitchFamily="50" charset="0"/>
                <a:cs typeface="Trasandina Regular" pitchFamily="50" charset="0"/>
              </a:rPr>
              <a:t>, que se agrega al actual.</a:t>
            </a:r>
            <a:br>
              <a:rPr lang="es-AR" sz="3800" dirty="0" smtClean="0">
                <a:solidFill>
                  <a:srgbClr val="1AA5DF"/>
                </a:solidFill>
                <a:latin typeface="Trasandina Regular" pitchFamily="50" charset="0"/>
                <a:cs typeface="Trasandina Regular" pitchFamily="50" charset="0"/>
              </a:rPr>
            </a:br>
            <a:r>
              <a:rPr lang="es-AR" sz="3800" dirty="0" smtClean="0">
                <a:solidFill>
                  <a:srgbClr val="1AA5DF"/>
                </a:solidFill>
                <a:latin typeface="Trasandina Regular" pitchFamily="50" charset="0"/>
                <a:cs typeface="Trasandina Regular" pitchFamily="50" charset="0"/>
              </a:rPr>
              <a:t>• </a:t>
            </a:r>
            <a:r>
              <a:rPr lang="es-AR" sz="3800" dirty="0" smtClean="0">
                <a:solidFill>
                  <a:srgbClr val="1AA5DF"/>
                </a:solidFill>
                <a:latin typeface="Trasandina Bold" pitchFamily="50" charset="0"/>
                <a:cs typeface="Trasandina Bold" pitchFamily="50" charset="0"/>
              </a:rPr>
              <a:t>2 Asesorías Letradas</a:t>
            </a:r>
            <a:r>
              <a:rPr lang="es-AR" sz="3800" dirty="0" smtClean="0">
                <a:solidFill>
                  <a:srgbClr val="1AA5DF"/>
                </a:solidFill>
                <a:latin typeface="Trasandina Regular" pitchFamily="50" charset="0"/>
                <a:cs typeface="Trasandina Regular" pitchFamily="50" charset="0"/>
              </a:rPr>
              <a:t> para víctimas.</a:t>
            </a:r>
            <a:br>
              <a:rPr lang="es-AR" sz="3800" dirty="0" smtClean="0">
                <a:solidFill>
                  <a:srgbClr val="1AA5DF"/>
                </a:solidFill>
                <a:latin typeface="Trasandina Regular" pitchFamily="50" charset="0"/>
                <a:cs typeface="Trasandina Regular" pitchFamily="50" charset="0"/>
              </a:rPr>
            </a:br>
            <a:endParaRPr lang="es-AR" sz="3800" dirty="0">
              <a:solidFill>
                <a:srgbClr val="1AA5DF"/>
              </a:solidFill>
              <a:latin typeface="Trasandina Regular" pitchFamily="50" charset="0"/>
              <a:cs typeface="Trasandina Regular" pitchFamily="50" charset="0"/>
            </a:endParaRPr>
          </a:p>
        </p:txBody>
      </p:sp>
    </p:spTree>
    <p:extLst>
      <p:ext uri="{BB962C8B-B14F-4D97-AF65-F5344CB8AC3E}">
        <p14:creationId xmlns:p14="http://schemas.microsoft.com/office/powerpoint/2010/main" val="318020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43" y="0"/>
            <a:ext cx="12196543" cy="6861699"/>
          </a:xfrm>
        </p:spPr>
      </p:pic>
      <p:sp>
        <p:nvSpPr>
          <p:cNvPr id="2" name="Título 1"/>
          <p:cNvSpPr>
            <a:spLocks noGrp="1"/>
          </p:cNvSpPr>
          <p:nvPr>
            <p:ph type="title"/>
          </p:nvPr>
        </p:nvSpPr>
        <p:spPr>
          <a:xfrm>
            <a:off x="835928" y="930245"/>
            <a:ext cx="10515600" cy="5001207"/>
          </a:xfrm>
        </p:spPr>
        <p:txBody>
          <a:bodyPr>
            <a:normAutofit fontScale="90000"/>
          </a:bodyPr>
          <a:lstStyle/>
          <a:p>
            <a:pPr>
              <a:lnSpc>
                <a:spcPct val="100000"/>
              </a:lnSpc>
            </a:pPr>
            <a:r>
              <a:rPr lang="es-AR" b="1" dirty="0">
                <a:solidFill>
                  <a:srgbClr val="1AA5DF"/>
                </a:solidFill>
                <a:latin typeface="Trasandina Black" pitchFamily="50" charset="0"/>
                <a:cs typeface="Trasandina Black" pitchFamily="50" charset="0"/>
              </a:rPr>
              <a:t>Centros Judiciales del Interior </a:t>
            </a:r>
            <a:r>
              <a:rPr lang="es-AR" b="1" dirty="0" smtClean="0">
                <a:solidFill>
                  <a:srgbClr val="1AA5DF"/>
                </a:solidFill>
                <a:latin typeface="Trasandina Black" pitchFamily="50" charset="0"/>
                <a:cs typeface="Trasandina Black" pitchFamily="50" charset="0"/>
              </a:rPr>
              <a:t>Provincial</a:t>
            </a:r>
            <a:br>
              <a:rPr lang="es-AR" b="1" dirty="0" smtClean="0">
                <a:solidFill>
                  <a:srgbClr val="1AA5DF"/>
                </a:solidFill>
                <a:latin typeface="Trasandina Black" pitchFamily="50" charset="0"/>
                <a:cs typeface="Trasandina Black" pitchFamily="50" charset="0"/>
              </a:rPr>
            </a:br>
            <a:r>
              <a:rPr lang="es-AR" b="1" dirty="0" smtClean="0">
                <a:solidFill>
                  <a:srgbClr val="1AA5DF"/>
                </a:solidFill>
                <a:latin typeface="Trasandina Black" pitchFamily="50" charset="0"/>
                <a:cs typeface="Trasandina Black" pitchFamily="50" charset="0"/>
              </a:rPr>
              <a:t/>
            </a:r>
            <a:br>
              <a:rPr lang="es-AR" b="1" dirty="0" smtClean="0">
                <a:solidFill>
                  <a:srgbClr val="1AA5DF"/>
                </a:solidFill>
                <a:latin typeface="Trasandina Black" pitchFamily="50" charset="0"/>
                <a:cs typeface="Trasandina Black" pitchFamily="50" charset="0"/>
              </a:rPr>
            </a:br>
            <a:r>
              <a:rPr lang="es-AR" dirty="0" smtClean="0">
                <a:solidFill>
                  <a:srgbClr val="1AA5DF"/>
                </a:solidFill>
                <a:latin typeface="Trasandina Regular" pitchFamily="50" charset="0"/>
                <a:cs typeface="Trasandina Regular" pitchFamily="50" charset="0"/>
              </a:rPr>
              <a:t>Se </a:t>
            </a:r>
            <a:r>
              <a:rPr lang="es-AR" dirty="0">
                <a:solidFill>
                  <a:srgbClr val="1AA5DF"/>
                </a:solidFill>
                <a:latin typeface="Trasandina Regular" pitchFamily="50" charset="0"/>
                <a:cs typeface="Trasandina Regular" pitchFamily="50" charset="0"/>
              </a:rPr>
              <a:t>otorga competencia exclusiva en </a:t>
            </a:r>
            <a:r>
              <a:rPr lang="es-AR" dirty="0" smtClean="0">
                <a:solidFill>
                  <a:srgbClr val="1AA5DF"/>
                </a:solidFill>
                <a:latin typeface="Trasandina Medium" pitchFamily="50" charset="0"/>
                <a:cs typeface="Trasandina Medium" pitchFamily="50" charset="0"/>
              </a:rPr>
              <a:t>Violencia </a:t>
            </a:r>
            <a:r>
              <a:rPr lang="es-AR" dirty="0">
                <a:solidFill>
                  <a:srgbClr val="1AA5DF"/>
                </a:solidFill>
                <a:latin typeface="Trasandina Medium" pitchFamily="50" charset="0"/>
                <a:cs typeface="Trasandina Medium" pitchFamily="50" charset="0"/>
              </a:rPr>
              <a:t>de </a:t>
            </a:r>
            <a:r>
              <a:rPr lang="es-AR" dirty="0" smtClean="0">
                <a:solidFill>
                  <a:srgbClr val="1AA5DF"/>
                </a:solidFill>
                <a:latin typeface="Trasandina Medium" pitchFamily="50" charset="0"/>
                <a:cs typeface="Trasandina Medium" pitchFamily="50" charset="0"/>
              </a:rPr>
              <a:t>Género</a:t>
            </a:r>
            <a:r>
              <a:rPr lang="es-AR" dirty="0" smtClean="0">
                <a:solidFill>
                  <a:srgbClr val="1AA5DF"/>
                </a:solidFill>
                <a:latin typeface="Trasandina Regular" pitchFamily="50" charset="0"/>
                <a:cs typeface="Trasandina Regular" pitchFamily="50" charset="0"/>
              </a:rPr>
              <a:t> </a:t>
            </a:r>
            <a:r>
              <a:rPr lang="es-AR" dirty="0">
                <a:solidFill>
                  <a:srgbClr val="1AA5DF"/>
                </a:solidFill>
                <a:latin typeface="Trasandina Regular" pitchFamily="50" charset="0"/>
                <a:cs typeface="Trasandina Regular" pitchFamily="50" charset="0"/>
              </a:rPr>
              <a:t>a </a:t>
            </a:r>
            <a:r>
              <a:rPr lang="es-AR" dirty="0">
                <a:solidFill>
                  <a:srgbClr val="1AA5DF"/>
                </a:solidFill>
                <a:latin typeface="Trasandina Bold" pitchFamily="50" charset="0"/>
                <a:cs typeface="Trasandina Bold" pitchFamily="50" charset="0"/>
              </a:rPr>
              <a:t>1 </a:t>
            </a:r>
            <a:r>
              <a:rPr lang="es-AR" dirty="0" smtClean="0">
                <a:solidFill>
                  <a:srgbClr val="1AA5DF"/>
                </a:solidFill>
                <a:latin typeface="Trasandina Bold" pitchFamily="50" charset="0"/>
                <a:cs typeface="Trasandina Bold" pitchFamily="50" charset="0"/>
              </a:rPr>
              <a:t>Fiscalía de Instrucción </a:t>
            </a:r>
            <a:r>
              <a:rPr lang="es-AR" dirty="0">
                <a:solidFill>
                  <a:srgbClr val="1AA5DF"/>
                </a:solidFill>
                <a:latin typeface="Trasandina Regular" pitchFamily="50" charset="0"/>
                <a:cs typeface="Trasandina Regular" pitchFamily="50" charset="0"/>
              </a:rPr>
              <a:t>por cada circunscripción judicial con asiento </a:t>
            </a:r>
            <a:r>
              <a:rPr lang="es-AR" dirty="0" smtClean="0">
                <a:solidFill>
                  <a:srgbClr val="1AA5DF"/>
                </a:solidFill>
                <a:latin typeface="Trasandina Regular" pitchFamily="50" charset="0"/>
                <a:cs typeface="Trasandina Regular" pitchFamily="50" charset="0"/>
              </a:rPr>
              <a:t>en: </a:t>
            </a:r>
            <a:r>
              <a:rPr lang="es-AR" dirty="0">
                <a:solidFill>
                  <a:srgbClr val="1AA5DF"/>
                </a:solidFill>
                <a:latin typeface="Trasandina Regular" pitchFamily="50" charset="0"/>
                <a:cs typeface="Trasandina Regular" pitchFamily="50" charset="0"/>
              </a:rPr>
              <a:t/>
            </a:r>
            <a:br>
              <a:rPr lang="es-AR" dirty="0">
                <a:solidFill>
                  <a:srgbClr val="1AA5DF"/>
                </a:solidFill>
                <a:latin typeface="Trasandina Regular" pitchFamily="50" charset="0"/>
                <a:cs typeface="Trasandina Regular" pitchFamily="50" charset="0"/>
              </a:rPr>
            </a:br>
            <a:r>
              <a:rPr lang="es-AR" dirty="0" smtClean="0">
                <a:solidFill>
                  <a:srgbClr val="1AA5DF"/>
                </a:solidFill>
                <a:latin typeface="Trasandina Bold" pitchFamily="50" charset="0"/>
                <a:cs typeface="Trasandina Bold" pitchFamily="50" charset="0"/>
              </a:rPr>
              <a:t>• Río </a:t>
            </a:r>
            <a:r>
              <a:rPr lang="es-AR" dirty="0">
                <a:solidFill>
                  <a:srgbClr val="1AA5DF"/>
                </a:solidFill>
                <a:latin typeface="Trasandina Bold" pitchFamily="50" charset="0"/>
                <a:cs typeface="Trasandina Bold" pitchFamily="50" charset="0"/>
              </a:rPr>
              <a:t>Cuarto</a:t>
            </a:r>
            <a:br>
              <a:rPr lang="es-AR" dirty="0">
                <a:solidFill>
                  <a:srgbClr val="1AA5DF"/>
                </a:solidFill>
                <a:latin typeface="Trasandina Bold" pitchFamily="50" charset="0"/>
                <a:cs typeface="Trasandina Bold" pitchFamily="50" charset="0"/>
              </a:rPr>
            </a:br>
            <a:r>
              <a:rPr lang="es-AR" dirty="0" smtClean="0">
                <a:solidFill>
                  <a:srgbClr val="1AA5DF"/>
                </a:solidFill>
                <a:latin typeface="Trasandina Bold" pitchFamily="50" charset="0"/>
                <a:cs typeface="Trasandina Bold" pitchFamily="50" charset="0"/>
              </a:rPr>
              <a:t>• Villa </a:t>
            </a:r>
            <a:r>
              <a:rPr lang="es-AR" dirty="0">
                <a:solidFill>
                  <a:srgbClr val="1AA5DF"/>
                </a:solidFill>
                <a:latin typeface="Trasandina Bold" pitchFamily="50" charset="0"/>
                <a:cs typeface="Trasandina Bold" pitchFamily="50" charset="0"/>
              </a:rPr>
              <a:t>María</a:t>
            </a:r>
            <a:br>
              <a:rPr lang="es-AR" dirty="0">
                <a:solidFill>
                  <a:srgbClr val="1AA5DF"/>
                </a:solidFill>
                <a:latin typeface="Trasandina Bold" pitchFamily="50" charset="0"/>
                <a:cs typeface="Trasandina Bold" pitchFamily="50" charset="0"/>
              </a:rPr>
            </a:br>
            <a:r>
              <a:rPr lang="es-AR" dirty="0" smtClean="0">
                <a:solidFill>
                  <a:srgbClr val="1AA5DF"/>
                </a:solidFill>
                <a:latin typeface="Trasandina Bold" pitchFamily="50" charset="0"/>
                <a:cs typeface="Trasandina Bold" pitchFamily="50" charset="0"/>
              </a:rPr>
              <a:t>• San </a:t>
            </a:r>
            <a:r>
              <a:rPr lang="es-AR" dirty="0">
                <a:solidFill>
                  <a:srgbClr val="1AA5DF"/>
                </a:solidFill>
                <a:latin typeface="Trasandina Bold" pitchFamily="50" charset="0"/>
                <a:cs typeface="Trasandina Bold" pitchFamily="50" charset="0"/>
              </a:rPr>
              <a:t>Francisco</a:t>
            </a:r>
            <a:r>
              <a:rPr lang="es-AR" dirty="0">
                <a:solidFill>
                  <a:srgbClr val="1AA5DF"/>
                </a:solidFill>
                <a:latin typeface="Trasandina Regular" pitchFamily="50" charset="0"/>
                <a:cs typeface="Trasandina Regular" pitchFamily="50" charset="0"/>
              </a:rPr>
              <a:t/>
            </a:r>
            <a:br>
              <a:rPr lang="es-AR" dirty="0">
                <a:solidFill>
                  <a:srgbClr val="1AA5DF"/>
                </a:solidFill>
                <a:latin typeface="Trasandina Regular" pitchFamily="50" charset="0"/>
                <a:cs typeface="Trasandina Regular" pitchFamily="50" charset="0"/>
              </a:rPr>
            </a:br>
            <a:endParaRPr lang="es-AR" dirty="0">
              <a:solidFill>
                <a:srgbClr val="1AA5DF"/>
              </a:solidFill>
              <a:latin typeface="Trasandina Regular" pitchFamily="50" charset="0"/>
              <a:cs typeface="Trasandina Regular" pitchFamily="50" charset="0"/>
            </a:endParaRPr>
          </a:p>
        </p:txBody>
      </p:sp>
    </p:spTree>
    <p:extLst>
      <p:ext uri="{BB962C8B-B14F-4D97-AF65-F5344CB8AC3E}">
        <p14:creationId xmlns:p14="http://schemas.microsoft.com/office/powerpoint/2010/main" val="41050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8091"/>
            <a:ext cx="12296809" cy="6916091"/>
          </a:xfrm>
        </p:spPr>
      </p:pic>
      <p:sp>
        <p:nvSpPr>
          <p:cNvPr id="2" name="Título 1"/>
          <p:cNvSpPr>
            <a:spLocks noGrp="1"/>
          </p:cNvSpPr>
          <p:nvPr>
            <p:ph type="title"/>
          </p:nvPr>
        </p:nvSpPr>
        <p:spPr>
          <a:xfrm>
            <a:off x="642258" y="578498"/>
            <a:ext cx="6766248" cy="4854914"/>
          </a:xfrm>
        </p:spPr>
        <p:txBody>
          <a:bodyPr>
            <a:normAutofit/>
          </a:bodyPr>
          <a:lstStyle/>
          <a:p>
            <a:pPr algn="r">
              <a:lnSpc>
                <a:spcPct val="100000"/>
              </a:lnSpc>
            </a:pPr>
            <a:r>
              <a:rPr lang="es-AR" dirty="0">
                <a:solidFill>
                  <a:srgbClr val="1AA5DF"/>
                </a:solidFill>
                <a:latin typeface="Trasandina Regular" pitchFamily="50" charset="0"/>
                <a:cs typeface="Trasandina Regular" pitchFamily="50" charset="0"/>
              </a:rPr>
              <a:t>Se crean </a:t>
            </a:r>
            <a:r>
              <a:rPr lang="es-AR" dirty="0">
                <a:solidFill>
                  <a:srgbClr val="1AA5DF"/>
                </a:solidFill>
                <a:latin typeface="Trasandina Bold" pitchFamily="50" charset="0"/>
                <a:cs typeface="Trasandina Bold" pitchFamily="50" charset="0"/>
              </a:rPr>
              <a:t>3 </a:t>
            </a:r>
            <a:r>
              <a:rPr lang="es-AR" dirty="0" smtClean="0">
                <a:solidFill>
                  <a:srgbClr val="1AA5DF"/>
                </a:solidFill>
                <a:latin typeface="Trasandina Bold" pitchFamily="50" charset="0"/>
                <a:cs typeface="Trasandina Bold" pitchFamily="50" charset="0"/>
              </a:rPr>
              <a:t>Fiscalías de Instrucción Regionales</a:t>
            </a:r>
            <a:r>
              <a:rPr lang="es-AR" dirty="0" smtClean="0">
                <a:solidFill>
                  <a:srgbClr val="1AA5DF"/>
                </a:solidFill>
                <a:latin typeface="Trasandina Regular" pitchFamily="50" charset="0"/>
                <a:cs typeface="Trasandina Regular" pitchFamily="50" charset="0"/>
              </a:rPr>
              <a:t> </a:t>
            </a:r>
            <a:r>
              <a:rPr lang="es-AR" dirty="0">
                <a:solidFill>
                  <a:srgbClr val="1AA5DF"/>
                </a:solidFill>
                <a:latin typeface="Trasandina Regular" pitchFamily="50" charset="0"/>
                <a:cs typeface="Trasandina Regular" pitchFamily="50" charset="0"/>
              </a:rPr>
              <a:t>determinadas por corredor </a:t>
            </a:r>
            <a:r>
              <a:rPr lang="es-AR" dirty="0" smtClean="0">
                <a:solidFill>
                  <a:srgbClr val="1AA5DF"/>
                </a:solidFill>
                <a:latin typeface="Trasandina Regular" pitchFamily="50" charset="0"/>
                <a:cs typeface="Trasandina Regular" pitchFamily="50" charset="0"/>
              </a:rPr>
              <a:t>geográfico, </a:t>
            </a:r>
            <a:r>
              <a:rPr lang="es-AR" dirty="0">
                <a:solidFill>
                  <a:srgbClr val="1AA5DF"/>
                </a:solidFill>
                <a:latin typeface="Trasandina Regular" pitchFamily="50" charset="0"/>
                <a:cs typeface="Trasandina Regular" pitchFamily="50" charset="0"/>
              </a:rPr>
              <a:t>lo cual permitirá dar una ágil y eficaz </a:t>
            </a:r>
            <a:r>
              <a:rPr lang="es-AR" dirty="0" smtClean="0">
                <a:solidFill>
                  <a:srgbClr val="1AA5DF"/>
                </a:solidFill>
                <a:latin typeface="Trasandina Regular" pitchFamily="50" charset="0"/>
                <a:cs typeface="Trasandina Regular" pitchFamily="50" charset="0"/>
              </a:rPr>
              <a:t>respuesta a nivel local.</a:t>
            </a:r>
            <a:r>
              <a:rPr lang="es-AR" dirty="0">
                <a:solidFill>
                  <a:srgbClr val="1AA5DF"/>
                </a:solidFill>
                <a:latin typeface="Trasandina Regular" pitchFamily="50" charset="0"/>
                <a:cs typeface="Trasandina Regular" pitchFamily="50" charset="0"/>
              </a:rPr>
              <a:t/>
            </a:r>
            <a:br>
              <a:rPr lang="es-AR" dirty="0">
                <a:solidFill>
                  <a:srgbClr val="1AA5DF"/>
                </a:solidFill>
                <a:latin typeface="Trasandina Regular" pitchFamily="50" charset="0"/>
                <a:cs typeface="Trasandina Regular" pitchFamily="50" charset="0"/>
              </a:rPr>
            </a:br>
            <a:endParaRPr lang="es-AR" dirty="0">
              <a:solidFill>
                <a:srgbClr val="1AA5DF"/>
              </a:solidFill>
              <a:latin typeface="Trasandina Regular" pitchFamily="50" charset="0"/>
              <a:cs typeface="Trasandina Regular" pitchFamily="50"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68" y="233264"/>
            <a:ext cx="3157064" cy="5126231"/>
          </a:xfrm>
          <a:prstGeom prst="rect">
            <a:avLst/>
          </a:prstGeom>
        </p:spPr>
      </p:pic>
    </p:spTree>
    <p:extLst>
      <p:ext uri="{BB962C8B-B14F-4D97-AF65-F5344CB8AC3E}">
        <p14:creationId xmlns:p14="http://schemas.microsoft.com/office/powerpoint/2010/main" val="595457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144"/>
            <a:ext cx="12192000" cy="6859143"/>
          </a:xfrm>
        </p:spPr>
      </p:pic>
      <p:sp>
        <p:nvSpPr>
          <p:cNvPr id="2" name="Título 1"/>
          <p:cNvSpPr>
            <a:spLocks noGrp="1"/>
          </p:cNvSpPr>
          <p:nvPr>
            <p:ph type="title"/>
          </p:nvPr>
        </p:nvSpPr>
        <p:spPr>
          <a:xfrm>
            <a:off x="842087" y="839755"/>
            <a:ext cx="9962761" cy="5336537"/>
          </a:xfrm>
        </p:spPr>
        <p:txBody>
          <a:bodyPr>
            <a:noAutofit/>
          </a:bodyPr>
          <a:lstStyle/>
          <a:p>
            <a:pPr lvl="0">
              <a:lnSpc>
                <a:spcPct val="100000"/>
              </a:lnSpc>
            </a:pPr>
            <a:r>
              <a:rPr lang="es-AR" sz="3600" dirty="0" smtClean="0">
                <a:solidFill>
                  <a:srgbClr val="1AA5DF"/>
                </a:solidFill>
                <a:latin typeface="Trasandina Regular" pitchFamily="50" charset="0"/>
                <a:cs typeface="Trasandina Regular" pitchFamily="50" charset="0"/>
              </a:rPr>
              <a:t>• </a:t>
            </a:r>
            <a:r>
              <a:rPr lang="es-AR" sz="3600" dirty="0" smtClean="0">
                <a:solidFill>
                  <a:srgbClr val="1AA5DF"/>
                </a:solidFill>
                <a:latin typeface="Trasandina Bold" pitchFamily="50" charset="0"/>
                <a:cs typeface="Trasandina Bold" pitchFamily="50" charset="0"/>
              </a:rPr>
              <a:t>Fiscalía </a:t>
            </a:r>
            <a:r>
              <a:rPr lang="es-AR" sz="3600" dirty="0">
                <a:solidFill>
                  <a:srgbClr val="1AA5DF"/>
                </a:solidFill>
                <a:latin typeface="Trasandina Bold" pitchFamily="50" charset="0"/>
                <a:cs typeface="Trasandina Bold" pitchFamily="50" charset="0"/>
              </a:rPr>
              <a:t>de </a:t>
            </a:r>
            <a:r>
              <a:rPr lang="es-AR" sz="3600" dirty="0" smtClean="0">
                <a:solidFill>
                  <a:srgbClr val="1AA5DF"/>
                </a:solidFill>
                <a:latin typeface="Trasandina Bold" pitchFamily="50" charset="0"/>
                <a:cs typeface="Trasandina Bold" pitchFamily="50" charset="0"/>
              </a:rPr>
              <a:t>Instrucción </a:t>
            </a:r>
            <a:r>
              <a:rPr lang="es-AR" sz="3600" dirty="0">
                <a:solidFill>
                  <a:srgbClr val="1AA5DF"/>
                </a:solidFill>
                <a:latin typeface="Trasandina Regular" pitchFamily="50" charset="0"/>
                <a:cs typeface="Trasandina Regular" pitchFamily="50" charset="0"/>
              </a:rPr>
              <a:t>con asiento en </a:t>
            </a:r>
            <a:r>
              <a:rPr lang="es-AR" sz="3600" dirty="0">
                <a:solidFill>
                  <a:srgbClr val="1AA5DF"/>
                </a:solidFill>
                <a:latin typeface="Trasandina Bold" pitchFamily="50" charset="0"/>
                <a:cs typeface="Trasandina Bold" pitchFamily="50" charset="0"/>
              </a:rPr>
              <a:t>Jesús María</a:t>
            </a:r>
            <a:r>
              <a:rPr lang="es-AR" sz="3600" dirty="0">
                <a:solidFill>
                  <a:srgbClr val="1AA5DF"/>
                </a:solidFill>
                <a:latin typeface="Trasandina Regular" pitchFamily="50" charset="0"/>
                <a:cs typeface="Trasandina Regular" pitchFamily="50" charset="0"/>
              </a:rPr>
              <a:t>, alcanzando también la sede </a:t>
            </a:r>
            <a:r>
              <a:rPr lang="es-AR" sz="3600" dirty="0" smtClean="0">
                <a:solidFill>
                  <a:srgbClr val="1AA5DF"/>
                </a:solidFill>
                <a:latin typeface="Trasandina Regular" pitchFamily="50" charset="0"/>
                <a:cs typeface="Trasandina Regular" pitchFamily="50" charset="0"/>
              </a:rPr>
              <a:t>de </a:t>
            </a:r>
            <a:r>
              <a:rPr lang="es-AR" sz="3600" dirty="0" smtClean="0">
                <a:solidFill>
                  <a:srgbClr val="1AA5DF"/>
                </a:solidFill>
                <a:latin typeface="Trasandina Bold" pitchFamily="50" charset="0"/>
                <a:cs typeface="Trasandina Bold" pitchFamily="50" charset="0"/>
              </a:rPr>
              <a:t>Deán </a:t>
            </a:r>
            <a:r>
              <a:rPr lang="es-AR" sz="3600" dirty="0">
                <a:solidFill>
                  <a:srgbClr val="1AA5DF"/>
                </a:solidFill>
                <a:latin typeface="Trasandina Bold" pitchFamily="50" charset="0"/>
                <a:cs typeface="Trasandina Bold" pitchFamily="50" charset="0"/>
              </a:rPr>
              <a:t>Funes.</a:t>
            </a:r>
            <a:r>
              <a:rPr lang="es-AR" sz="3600" dirty="0">
                <a:solidFill>
                  <a:srgbClr val="1AA5DF"/>
                </a:solidFill>
                <a:latin typeface="Trasandina Regular" pitchFamily="50" charset="0"/>
                <a:cs typeface="Trasandina Regular" pitchFamily="50" charset="0"/>
              </a:rPr>
              <a:t/>
            </a:r>
            <a:br>
              <a:rPr lang="es-AR" sz="3600" dirty="0">
                <a:solidFill>
                  <a:srgbClr val="1AA5DF"/>
                </a:solidFill>
                <a:latin typeface="Trasandina Regular" pitchFamily="50" charset="0"/>
                <a:cs typeface="Trasandina Regular" pitchFamily="50" charset="0"/>
              </a:rPr>
            </a:br>
            <a:r>
              <a:rPr lang="es-AR" sz="3600" dirty="0" smtClean="0">
                <a:solidFill>
                  <a:srgbClr val="1AA5DF"/>
                </a:solidFill>
                <a:latin typeface="Trasandina Regular" pitchFamily="50" charset="0"/>
                <a:cs typeface="Trasandina Regular" pitchFamily="50" charset="0"/>
              </a:rPr>
              <a:t>• </a:t>
            </a:r>
            <a:r>
              <a:rPr lang="es-AR" sz="3600" dirty="0" smtClean="0">
                <a:solidFill>
                  <a:srgbClr val="1AA5DF"/>
                </a:solidFill>
                <a:latin typeface="Trasandina Bold" pitchFamily="50" charset="0"/>
                <a:cs typeface="Trasandina Bold" pitchFamily="50" charset="0"/>
              </a:rPr>
              <a:t>Fiscalía </a:t>
            </a:r>
            <a:r>
              <a:rPr lang="es-AR" sz="3600" dirty="0">
                <a:solidFill>
                  <a:srgbClr val="1AA5DF"/>
                </a:solidFill>
                <a:latin typeface="Trasandina Bold" pitchFamily="50" charset="0"/>
                <a:cs typeface="Trasandina Bold" pitchFamily="50" charset="0"/>
              </a:rPr>
              <a:t>de </a:t>
            </a:r>
            <a:r>
              <a:rPr lang="es-AR" sz="3600" dirty="0" smtClean="0">
                <a:solidFill>
                  <a:srgbClr val="1AA5DF"/>
                </a:solidFill>
                <a:latin typeface="Trasandina Bold" pitchFamily="50" charset="0"/>
                <a:cs typeface="Trasandina Bold" pitchFamily="50" charset="0"/>
              </a:rPr>
              <a:t>Instrucción </a:t>
            </a:r>
            <a:r>
              <a:rPr lang="es-AR" sz="3600" dirty="0">
                <a:solidFill>
                  <a:srgbClr val="1AA5DF"/>
                </a:solidFill>
                <a:latin typeface="Trasandina Regular" pitchFamily="50" charset="0"/>
                <a:cs typeface="Trasandina Regular" pitchFamily="50" charset="0"/>
              </a:rPr>
              <a:t>con asiento en </a:t>
            </a:r>
            <a:r>
              <a:rPr lang="es-AR" sz="3600" dirty="0" err="1">
                <a:solidFill>
                  <a:srgbClr val="1AA5DF"/>
                </a:solidFill>
                <a:latin typeface="Trasandina Bold" pitchFamily="50" charset="0"/>
                <a:cs typeface="Trasandina Bold" pitchFamily="50" charset="0"/>
              </a:rPr>
              <a:t>Cosquín</a:t>
            </a:r>
            <a:r>
              <a:rPr lang="es-AR" sz="3600" dirty="0">
                <a:solidFill>
                  <a:srgbClr val="1AA5DF"/>
                </a:solidFill>
                <a:latin typeface="Trasandina Bold" pitchFamily="50" charset="0"/>
                <a:cs typeface="Trasandina Bold" pitchFamily="50" charset="0"/>
              </a:rPr>
              <a:t>,</a:t>
            </a:r>
            <a:r>
              <a:rPr lang="es-AR" sz="3600" dirty="0">
                <a:solidFill>
                  <a:srgbClr val="1AA5DF"/>
                </a:solidFill>
                <a:latin typeface="Trasandina Regular" pitchFamily="50" charset="0"/>
                <a:cs typeface="Trasandina Regular" pitchFamily="50" charset="0"/>
              </a:rPr>
              <a:t> alcanzando también las sedes de </a:t>
            </a:r>
            <a:r>
              <a:rPr lang="es-AR" sz="3600" dirty="0">
                <a:solidFill>
                  <a:srgbClr val="1AA5DF"/>
                </a:solidFill>
                <a:latin typeface="Trasandina Bold" pitchFamily="50" charset="0"/>
                <a:cs typeface="Trasandina Bold" pitchFamily="50" charset="0"/>
              </a:rPr>
              <a:t>Carlos Paz </a:t>
            </a:r>
            <a:r>
              <a:rPr lang="es-AR" sz="3600" dirty="0">
                <a:solidFill>
                  <a:srgbClr val="1AA5DF"/>
                </a:solidFill>
                <a:latin typeface="Trasandina Regular" pitchFamily="50" charset="0"/>
                <a:cs typeface="Trasandina Regular" pitchFamily="50" charset="0"/>
              </a:rPr>
              <a:t>y </a:t>
            </a:r>
            <a:r>
              <a:rPr lang="es-AR" sz="3600" dirty="0">
                <a:solidFill>
                  <a:srgbClr val="1AA5DF"/>
                </a:solidFill>
                <a:latin typeface="Trasandina Bold" pitchFamily="50" charset="0"/>
                <a:cs typeface="Trasandina Bold" pitchFamily="50" charset="0"/>
              </a:rPr>
              <a:t>Cruz del Eje</a:t>
            </a:r>
            <a:r>
              <a:rPr lang="es-AR" sz="3600" dirty="0">
                <a:solidFill>
                  <a:srgbClr val="1AA5DF"/>
                </a:solidFill>
                <a:latin typeface="Trasandina Regular" pitchFamily="50" charset="0"/>
                <a:cs typeface="Trasandina Regular" pitchFamily="50" charset="0"/>
              </a:rPr>
              <a:t>.</a:t>
            </a:r>
            <a:br>
              <a:rPr lang="es-AR" sz="3600" dirty="0">
                <a:solidFill>
                  <a:srgbClr val="1AA5DF"/>
                </a:solidFill>
                <a:latin typeface="Trasandina Regular" pitchFamily="50" charset="0"/>
                <a:cs typeface="Trasandina Regular" pitchFamily="50" charset="0"/>
              </a:rPr>
            </a:br>
            <a:r>
              <a:rPr lang="es-AR" sz="3600" dirty="0" smtClean="0">
                <a:solidFill>
                  <a:srgbClr val="1AA5DF"/>
                </a:solidFill>
                <a:latin typeface="Trasandina Regular" pitchFamily="50" charset="0"/>
                <a:cs typeface="Trasandina Regular" pitchFamily="50" charset="0"/>
              </a:rPr>
              <a:t>• </a:t>
            </a:r>
            <a:r>
              <a:rPr lang="es-AR" sz="3600" dirty="0" smtClean="0">
                <a:solidFill>
                  <a:srgbClr val="1AA5DF"/>
                </a:solidFill>
                <a:latin typeface="Trasandina Bold" pitchFamily="50" charset="0"/>
                <a:cs typeface="Trasandina Bold" pitchFamily="50" charset="0"/>
              </a:rPr>
              <a:t>Fiscalía </a:t>
            </a:r>
            <a:r>
              <a:rPr lang="es-AR" sz="3600" dirty="0">
                <a:solidFill>
                  <a:srgbClr val="1AA5DF"/>
                </a:solidFill>
                <a:latin typeface="Trasandina Bold" pitchFamily="50" charset="0"/>
                <a:cs typeface="Trasandina Bold" pitchFamily="50" charset="0"/>
              </a:rPr>
              <a:t>de </a:t>
            </a:r>
            <a:r>
              <a:rPr lang="es-AR" sz="3600" dirty="0" smtClean="0">
                <a:solidFill>
                  <a:srgbClr val="1AA5DF"/>
                </a:solidFill>
                <a:latin typeface="Trasandina Bold" pitchFamily="50" charset="0"/>
                <a:cs typeface="Trasandina Bold" pitchFamily="50" charset="0"/>
              </a:rPr>
              <a:t>Instrucción </a:t>
            </a:r>
            <a:r>
              <a:rPr lang="es-AR" sz="3600" dirty="0">
                <a:solidFill>
                  <a:srgbClr val="1AA5DF"/>
                </a:solidFill>
                <a:latin typeface="Trasandina Regular" pitchFamily="50" charset="0"/>
                <a:cs typeface="Trasandina Regular" pitchFamily="50" charset="0"/>
              </a:rPr>
              <a:t>con asiento en </a:t>
            </a:r>
            <a:r>
              <a:rPr lang="es-AR" sz="3600" dirty="0">
                <a:solidFill>
                  <a:srgbClr val="1AA5DF"/>
                </a:solidFill>
                <a:latin typeface="Trasandina Bold" pitchFamily="50" charset="0"/>
                <a:cs typeface="Trasandina Bold" pitchFamily="50" charset="0"/>
              </a:rPr>
              <a:t>Villa Dolores</a:t>
            </a:r>
            <a:r>
              <a:rPr lang="es-AR" sz="3600" dirty="0">
                <a:solidFill>
                  <a:srgbClr val="1AA5DF"/>
                </a:solidFill>
                <a:latin typeface="Trasandina Regular" pitchFamily="50" charset="0"/>
                <a:cs typeface="Trasandina Regular" pitchFamily="50" charset="0"/>
              </a:rPr>
              <a:t>, alcanzando también las sedes de </a:t>
            </a:r>
            <a:r>
              <a:rPr lang="es-AR" sz="3600" dirty="0">
                <a:solidFill>
                  <a:srgbClr val="1AA5DF"/>
                </a:solidFill>
                <a:latin typeface="Trasandina Bold" pitchFamily="50" charset="0"/>
                <a:cs typeface="Trasandina Bold" pitchFamily="50" charset="0"/>
              </a:rPr>
              <a:t>Cura </a:t>
            </a:r>
            <a:r>
              <a:rPr lang="es-AR" sz="3600" dirty="0" err="1">
                <a:solidFill>
                  <a:srgbClr val="1AA5DF"/>
                </a:solidFill>
                <a:latin typeface="Trasandina Bold" pitchFamily="50" charset="0"/>
                <a:cs typeface="Trasandina Bold" pitchFamily="50" charset="0"/>
              </a:rPr>
              <a:t>Brochero</a:t>
            </a:r>
            <a:r>
              <a:rPr lang="es-AR" sz="3600" dirty="0">
                <a:solidFill>
                  <a:srgbClr val="1AA5DF"/>
                </a:solidFill>
                <a:latin typeface="Trasandina Regular" pitchFamily="50" charset="0"/>
                <a:cs typeface="Trasandina Regular" pitchFamily="50" charset="0"/>
              </a:rPr>
              <a:t> y </a:t>
            </a:r>
            <a:r>
              <a:rPr lang="es-AR" sz="3600" dirty="0">
                <a:solidFill>
                  <a:srgbClr val="1AA5DF"/>
                </a:solidFill>
                <a:latin typeface="Trasandina Bold" pitchFamily="50" charset="0"/>
                <a:cs typeface="Trasandina Bold" pitchFamily="50" charset="0"/>
              </a:rPr>
              <a:t>Mina Clavero.</a:t>
            </a:r>
            <a:r>
              <a:rPr lang="es-AR" sz="3800" dirty="0">
                <a:solidFill>
                  <a:srgbClr val="1AA5DF"/>
                </a:solidFill>
                <a:latin typeface="Trasandina Bold" pitchFamily="50" charset="0"/>
                <a:cs typeface="Trasandina Bold" pitchFamily="50" charset="0"/>
              </a:rPr>
              <a:t/>
            </a:r>
            <a:br>
              <a:rPr lang="es-AR" sz="3800" dirty="0">
                <a:solidFill>
                  <a:srgbClr val="1AA5DF"/>
                </a:solidFill>
                <a:latin typeface="Trasandina Bold" pitchFamily="50" charset="0"/>
                <a:cs typeface="Trasandina Bold" pitchFamily="50" charset="0"/>
              </a:rPr>
            </a:br>
            <a:endParaRPr lang="es-AR" sz="3800" dirty="0">
              <a:solidFill>
                <a:srgbClr val="1AA5DF"/>
              </a:solidFill>
              <a:latin typeface="Trasandina Bold" pitchFamily="50" charset="0"/>
              <a:cs typeface="Trasandina Bold" pitchFamily="50" charset="0"/>
            </a:endParaRPr>
          </a:p>
        </p:txBody>
      </p:sp>
    </p:spTree>
    <p:extLst>
      <p:ext uri="{BB962C8B-B14F-4D97-AF65-F5344CB8AC3E}">
        <p14:creationId xmlns:p14="http://schemas.microsoft.com/office/powerpoint/2010/main" val="273946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09"/>
            <a:ext cx="12192000" cy="6849182"/>
          </a:xfrm>
          <a:prstGeom prst="rect">
            <a:avLst/>
          </a:prstGeom>
        </p:spPr>
      </p:pic>
    </p:spTree>
    <p:extLst>
      <p:ext uri="{BB962C8B-B14F-4D97-AF65-F5344CB8AC3E}">
        <p14:creationId xmlns:p14="http://schemas.microsoft.com/office/powerpoint/2010/main" val="1079650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248</Words>
  <Application>Microsoft Office PowerPoint</Application>
  <PresentationFormat>Panorámica</PresentationFormat>
  <Paragraphs>7</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Trasandina Black</vt:lpstr>
      <vt:lpstr>Calibri</vt:lpstr>
      <vt:lpstr>Arial</vt:lpstr>
      <vt:lpstr>Calibri Light</vt:lpstr>
      <vt:lpstr>Trasandina Medium</vt:lpstr>
      <vt:lpstr>Trasandina Bold</vt:lpstr>
      <vt:lpstr>Trasandina Regular</vt:lpstr>
      <vt:lpstr>Tema de Office</vt:lpstr>
      <vt:lpstr>Presentación de PowerPoint</vt:lpstr>
      <vt:lpstr>A los fines de fortalecer y profundizar estas políticas públicas, la creación de un Fuero Especializado en Violencia de Género en el ámbito de todo el territorio provincial, resulta una medida necesaria que favorecerá al abordaje integral, para la toma de decisiones estratégicas con relación a esta grave problemática social.</vt:lpstr>
      <vt:lpstr>Centro Judicial Capital (de la Primera Circunscripción)  Se crean: • 2 Fiscalías de Instrucción especializadas en Violencia de Género, que se suman a las 4 existentes. • 1 Juzgado de Control, que se agrega al actual. • 2 Asesorías Letradas para víctimas. </vt:lpstr>
      <vt:lpstr>Centros Judiciales del Interior Provincial  Se otorga competencia exclusiva en Violencia de Género a 1 Fiscalía de Instrucción por cada circunscripción judicial con asiento en:  • Río Cuarto • Villa María • San Francisco </vt:lpstr>
      <vt:lpstr>Se crean 3 Fiscalías de Instrucción Regionales determinadas por corredor geográfico, lo cual permitirá dar una ágil y eficaz respuesta a nivel local. </vt:lpstr>
      <vt:lpstr>• Fiscalía de Instrucción con asiento en Jesús María, alcanzando también la sede de Deán Funes. • Fiscalía de Instrucción con asiento en Cosquín, alcanzando también las sedes de Carlos Paz y Cruz del Eje. • Fiscalía de Instrucción con asiento en Villa Dolores, alcanzando también las sedes de Cura Brochero y Mina Clavero.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24</cp:revision>
  <dcterms:created xsi:type="dcterms:W3CDTF">2021-03-08T16:14:32Z</dcterms:created>
  <dcterms:modified xsi:type="dcterms:W3CDTF">2021-03-08T18:14:01Z</dcterms:modified>
</cp:coreProperties>
</file>